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9" r:id="rId3"/>
    <p:sldId id="260" r:id="rId4"/>
    <p:sldId id="261" r:id="rId5"/>
    <p:sldId id="262" r:id="rId6"/>
    <p:sldId id="263" r:id="rId7"/>
    <p:sldId id="264" r:id="rId8"/>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BF0F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99" d="100"/>
          <a:sy n="99" d="100"/>
        </p:scale>
        <p:origin x="1022" y="5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it-IT"/>
              <a:t>Fare clic per modificare lo stile del titolo dello schema</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a:t>Fare clic per modificare lo stile del sottotitolo dello schema</a:t>
            </a:r>
            <a:endParaRPr lang="en-US" dirty="0"/>
          </a:p>
        </p:txBody>
      </p:sp>
      <p:sp>
        <p:nvSpPr>
          <p:cNvPr id="4" name="Date Placeholder 3"/>
          <p:cNvSpPr>
            <a:spLocks noGrp="1"/>
          </p:cNvSpPr>
          <p:nvPr>
            <p:ph type="dt" sz="half" idx="10"/>
          </p:nvPr>
        </p:nvSpPr>
        <p:spPr/>
        <p:txBody>
          <a:bodyPr/>
          <a:lstStyle/>
          <a:p>
            <a:fld id="{A79DA043-4741-42F4-8D2A-57DA1831F13B}" type="datetimeFigureOut">
              <a:rPr lang="it-IT" smtClean="0"/>
              <a:t>06/04/2023</a:t>
            </a:fld>
            <a:endParaRPr lang="it-IT"/>
          </a:p>
        </p:txBody>
      </p:sp>
      <p:sp>
        <p:nvSpPr>
          <p:cNvPr id="5" name="Footer Placeholder 4"/>
          <p:cNvSpPr>
            <a:spLocks noGrp="1"/>
          </p:cNvSpPr>
          <p:nvPr>
            <p:ph type="ftr" sz="quarter" idx="11"/>
          </p:nvPr>
        </p:nvSpPr>
        <p:spPr/>
        <p:txBody>
          <a:bodyPr/>
          <a:lstStyle/>
          <a:p>
            <a:endParaRPr lang="it-IT"/>
          </a:p>
        </p:txBody>
      </p:sp>
      <p:sp>
        <p:nvSpPr>
          <p:cNvPr id="6" name="Slide Number Placeholder 5"/>
          <p:cNvSpPr>
            <a:spLocks noGrp="1"/>
          </p:cNvSpPr>
          <p:nvPr>
            <p:ph type="sldNum" sz="quarter" idx="12"/>
          </p:nvPr>
        </p:nvSpPr>
        <p:spPr/>
        <p:txBody>
          <a:bodyPr/>
          <a:lstStyle/>
          <a:p>
            <a:fld id="{D3CE624A-0232-4E65-826E-C983756A04C5}" type="slidenum">
              <a:rPr lang="it-IT" smtClean="0"/>
              <a:t>‹N›</a:t>
            </a:fld>
            <a:endParaRPr lang="it-IT"/>
          </a:p>
        </p:txBody>
      </p:sp>
    </p:spTree>
    <p:extLst>
      <p:ext uri="{BB962C8B-B14F-4D97-AF65-F5344CB8AC3E}">
        <p14:creationId xmlns:p14="http://schemas.microsoft.com/office/powerpoint/2010/main" val="272856341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a:t>Fare clic per modificare lo stile del titolo dello schema</a:t>
            </a:r>
            <a:endParaRPr lang="en-US" dirty="0"/>
          </a:p>
        </p:txBody>
      </p:sp>
      <p:sp>
        <p:nvSpPr>
          <p:cNvPr id="3" name="Content Placeholder 2"/>
          <p:cNvSpPr>
            <a:spLocks noGrp="1"/>
          </p:cNvSpPr>
          <p:nvPr>
            <p:ph idx="1"/>
          </p:nvPr>
        </p:nvSpPr>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10"/>
          </p:nvPr>
        </p:nvSpPr>
        <p:spPr/>
        <p:txBody>
          <a:bodyPr/>
          <a:lstStyle/>
          <a:p>
            <a:fld id="{A79DA043-4741-42F4-8D2A-57DA1831F13B}" type="datetimeFigureOut">
              <a:rPr lang="it-IT" smtClean="0"/>
              <a:t>06/04/2023</a:t>
            </a:fld>
            <a:endParaRPr lang="it-IT"/>
          </a:p>
        </p:txBody>
      </p:sp>
      <p:sp>
        <p:nvSpPr>
          <p:cNvPr id="5" name="Footer Placeholder 4"/>
          <p:cNvSpPr>
            <a:spLocks noGrp="1"/>
          </p:cNvSpPr>
          <p:nvPr>
            <p:ph type="ftr" sz="quarter" idx="11"/>
          </p:nvPr>
        </p:nvSpPr>
        <p:spPr/>
        <p:txBody>
          <a:bodyPr/>
          <a:lstStyle/>
          <a:p>
            <a:endParaRPr lang="it-IT"/>
          </a:p>
        </p:txBody>
      </p:sp>
      <p:sp>
        <p:nvSpPr>
          <p:cNvPr id="6" name="Slide Number Placeholder 5"/>
          <p:cNvSpPr>
            <a:spLocks noGrp="1"/>
          </p:cNvSpPr>
          <p:nvPr>
            <p:ph type="sldNum" sz="quarter" idx="12"/>
          </p:nvPr>
        </p:nvSpPr>
        <p:spPr/>
        <p:txBody>
          <a:bodyPr/>
          <a:lstStyle/>
          <a:p>
            <a:fld id="{D3CE624A-0232-4E65-826E-C983756A04C5}" type="slidenum">
              <a:rPr lang="it-IT" smtClean="0"/>
              <a:t>‹N›</a:t>
            </a:fld>
            <a:endParaRPr lang="it-IT"/>
          </a:p>
        </p:txBody>
      </p:sp>
    </p:spTree>
    <p:extLst>
      <p:ext uri="{BB962C8B-B14F-4D97-AF65-F5344CB8AC3E}">
        <p14:creationId xmlns:p14="http://schemas.microsoft.com/office/powerpoint/2010/main" val="198402503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it-IT"/>
              <a:t>Fare clic per modificare lo stile del titolo dello schema</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it-IT"/>
              <a:t>Fare clic per modificare gli stili del testo dello schema</a:t>
            </a:r>
          </a:p>
        </p:txBody>
      </p:sp>
      <p:sp>
        <p:nvSpPr>
          <p:cNvPr id="4" name="Date Placeholder 3"/>
          <p:cNvSpPr>
            <a:spLocks noGrp="1"/>
          </p:cNvSpPr>
          <p:nvPr>
            <p:ph type="dt" sz="half" idx="10"/>
          </p:nvPr>
        </p:nvSpPr>
        <p:spPr/>
        <p:txBody>
          <a:bodyPr/>
          <a:lstStyle/>
          <a:p>
            <a:fld id="{A79DA043-4741-42F4-8D2A-57DA1831F13B}" type="datetimeFigureOut">
              <a:rPr lang="it-IT" smtClean="0"/>
              <a:t>06/04/2023</a:t>
            </a:fld>
            <a:endParaRPr lang="it-IT"/>
          </a:p>
        </p:txBody>
      </p:sp>
      <p:sp>
        <p:nvSpPr>
          <p:cNvPr id="5" name="Footer Placeholder 4"/>
          <p:cNvSpPr>
            <a:spLocks noGrp="1"/>
          </p:cNvSpPr>
          <p:nvPr>
            <p:ph type="ftr" sz="quarter" idx="11"/>
          </p:nvPr>
        </p:nvSpPr>
        <p:spPr/>
        <p:txBody>
          <a:bodyPr/>
          <a:lstStyle/>
          <a:p>
            <a:endParaRPr lang="it-IT"/>
          </a:p>
        </p:txBody>
      </p:sp>
      <p:sp>
        <p:nvSpPr>
          <p:cNvPr id="6" name="Slide Number Placeholder 5"/>
          <p:cNvSpPr>
            <a:spLocks noGrp="1"/>
          </p:cNvSpPr>
          <p:nvPr>
            <p:ph type="sldNum" sz="quarter" idx="12"/>
          </p:nvPr>
        </p:nvSpPr>
        <p:spPr/>
        <p:txBody>
          <a:bodyPr/>
          <a:lstStyle/>
          <a:p>
            <a:fld id="{D3CE624A-0232-4E65-826E-C983756A04C5}" type="slidenum">
              <a:rPr lang="it-IT" smtClean="0"/>
              <a:t>‹N›</a:t>
            </a:fld>
            <a:endParaRPr lang="it-IT"/>
          </a:p>
        </p:txBody>
      </p:sp>
    </p:spTree>
    <p:extLst>
      <p:ext uri="{BB962C8B-B14F-4D97-AF65-F5344CB8AC3E}">
        <p14:creationId xmlns:p14="http://schemas.microsoft.com/office/powerpoint/2010/main" val="419207277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a:t>Fare clic per modificare lo stile del titolo dello schema</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5" name="Date Placeholder 4"/>
          <p:cNvSpPr>
            <a:spLocks noGrp="1"/>
          </p:cNvSpPr>
          <p:nvPr>
            <p:ph type="dt" sz="half" idx="10"/>
          </p:nvPr>
        </p:nvSpPr>
        <p:spPr/>
        <p:txBody>
          <a:bodyPr/>
          <a:lstStyle/>
          <a:p>
            <a:fld id="{A79DA043-4741-42F4-8D2A-57DA1831F13B}" type="datetimeFigureOut">
              <a:rPr lang="it-IT" smtClean="0"/>
              <a:t>06/04/2023</a:t>
            </a:fld>
            <a:endParaRPr lang="it-IT"/>
          </a:p>
        </p:txBody>
      </p:sp>
      <p:sp>
        <p:nvSpPr>
          <p:cNvPr id="6" name="Footer Placeholder 5"/>
          <p:cNvSpPr>
            <a:spLocks noGrp="1"/>
          </p:cNvSpPr>
          <p:nvPr>
            <p:ph type="ftr" sz="quarter" idx="11"/>
          </p:nvPr>
        </p:nvSpPr>
        <p:spPr/>
        <p:txBody>
          <a:bodyPr/>
          <a:lstStyle/>
          <a:p>
            <a:endParaRPr lang="it-IT"/>
          </a:p>
        </p:txBody>
      </p:sp>
      <p:sp>
        <p:nvSpPr>
          <p:cNvPr id="7" name="Slide Number Placeholder 6"/>
          <p:cNvSpPr>
            <a:spLocks noGrp="1"/>
          </p:cNvSpPr>
          <p:nvPr>
            <p:ph type="sldNum" sz="quarter" idx="12"/>
          </p:nvPr>
        </p:nvSpPr>
        <p:spPr/>
        <p:txBody>
          <a:bodyPr/>
          <a:lstStyle/>
          <a:p>
            <a:fld id="{D3CE624A-0232-4E65-826E-C983756A04C5}" type="slidenum">
              <a:rPr lang="it-IT" smtClean="0"/>
              <a:t>‹N›</a:t>
            </a:fld>
            <a:endParaRPr lang="it-IT"/>
          </a:p>
        </p:txBody>
      </p:sp>
    </p:spTree>
    <p:extLst>
      <p:ext uri="{BB962C8B-B14F-4D97-AF65-F5344CB8AC3E}">
        <p14:creationId xmlns:p14="http://schemas.microsoft.com/office/powerpoint/2010/main" val="209867953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it-IT"/>
              <a:t>Fare clic per modificare lo stile del titolo dello schema</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gli stili del testo dello schema</a:t>
            </a:r>
          </a:p>
        </p:txBody>
      </p:sp>
      <p:sp>
        <p:nvSpPr>
          <p:cNvPr id="4" name="Content Placeholder 3"/>
          <p:cNvSpPr>
            <a:spLocks noGrp="1"/>
          </p:cNvSpPr>
          <p:nvPr>
            <p:ph sz="half" idx="2"/>
          </p:nvPr>
        </p:nvSpPr>
        <p:spPr>
          <a:xfrm>
            <a:off x="629842" y="2505075"/>
            <a:ext cx="3868340" cy="3684588"/>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gli stili del testo dello schema</a:t>
            </a:r>
          </a:p>
        </p:txBody>
      </p:sp>
      <p:sp>
        <p:nvSpPr>
          <p:cNvPr id="6" name="Content Placeholder 5"/>
          <p:cNvSpPr>
            <a:spLocks noGrp="1"/>
          </p:cNvSpPr>
          <p:nvPr>
            <p:ph sz="quarter" idx="4"/>
          </p:nvPr>
        </p:nvSpPr>
        <p:spPr>
          <a:xfrm>
            <a:off x="4629150" y="2505075"/>
            <a:ext cx="3887391" cy="3684588"/>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7" name="Date Placeholder 6"/>
          <p:cNvSpPr>
            <a:spLocks noGrp="1"/>
          </p:cNvSpPr>
          <p:nvPr>
            <p:ph type="dt" sz="half" idx="10"/>
          </p:nvPr>
        </p:nvSpPr>
        <p:spPr/>
        <p:txBody>
          <a:bodyPr/>
          <a:lstStyle/>
          <a:p>
            <a:fld id="{A79DA043-4741-42F4-8D2A-57DA1831F13B}" type="datetimeFigureOut">
              <a:rPr lang="it-IT" smtClean="0"/>
              <a:t>06/04/2023</a:t>
            </a:fld>
            <a:endParaRPr lang="it-IT"/>
          </a:p>
        </p:txBody>
      </p:sp>
      <p:sp>
        <p:nvSpPr>
          <p:cNvPr id="8" name="Footer Placeholder 7"/>
          <p:cNvSpPr>
            <a:spLocks noGrp="1"/>
          </p:cNvSpPr>
          <p:nvPr>
            <p:ph type="ftr" sz="quarter" idx="11"/>
          </p:nvPr>
        </p:nvSpPr>
        <p:spPr/>
        <p:txBody>
          <a:bodyPr/>
          <a:lstStyle/>
          <a:p>
            <a:endParaRPr lang="it-IT"/>
          </a:p>
        </p:txBody>
      </p:sp>
      <p:sp>
        <p:nvSpPr>
          <p:cNvPr id="9" name="Slide Number Placeholder 8"/>
          <p:cNvSpPr>
            <a:spLocks noGrp="1"/>
          </p:cNvSpPr>
          <p:nvPr>
            <p:ph type="sldNum" sz="quarter" idx="12"/>
          </p:nvPr>
        </p:nvSpPr>
        <p:spPr/>
        <p:txBody>
          <a:bodyPr/>
          <a:lstStyle/>
          <a:p>
            <a:fld id="{D3CE624A-0232-4E65-826E-C983756A04C5}" type="slidenum">
              <a:rPr lang="it-IT" smtClean="0"/>
              <a:t>‹N›</a:t>
            </a:fld>
            <a:endParaRPr lang="it-IT"/>
          </a:p>
        </p:txBody>
      </p:sp>
    </p:spTree>
    <p:extLst>
      <p:ext uri="{BB962C8B-B14F-4D97-AF65-F5344CB8AC3E}">
        <p14:creationId xmlns:p14="http://schemas.microsoft.com/office/powerpoint/2010/main" val="366583895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a:t>Fare clic per modificare lo stile del titolo dello schema</a:t>
            </a:r>
            <a:endParaRPr lang="en-US" dirty="0"/>
          </a:p>
        </p:txBody>
      </p:sp>
      <p:sp>
        <p:nvSpPr>
          <p:cNvPr id="3" name="Date Placeholder 2"/>
          <p:cNvSpPr>
            <a:spLocks noGrp="1"/>
          </p:cNvSpPr>
          <p:nvPr>
            <p:ph type="dt" sz="half" idx="10"/>
          </p:nvPr>
        </p:nvSpPr>
        <p:spPr/>
        <p:txBody>
          <a:bodyPr/>
          <a:lstStyle/>
          <a:p>
            <a:fld id="{A79DA043-4741-42F4-8D2A-57DA1831F13B}" type="datetimeFigureOut">
              <a:rPr lang="it-IT" smtClean="0"/>
              <a:t>06/04/2023</a:t>
            </a:fld>
            <a:endParaRPr lang="it-IT"/>
          </a:p>
        </p:txBody>
      </p:sp>
      <p:sp>
        <p:nvSpPr>
          <p:cNvPr id="4" name="Footer Placeholder 3"/>
          <p:cNvSpPr>
            <a:spLocks noGrp="1"/>
          </p:cNvSpPr>
          <p:nvPr>
            <p:ph type="ftr" sz="quarter" idx="11"/>
          </p:nvPr>
        </p:nvSpPr>
        <p:spPr/>
        <p:txBody>
          <a:bodyPr/>
          <a:lstStyle/>
          <a:p>
            <a:endParaRPr lang="it-IT"/>
          </a:p>
        </p:txBody>
      </p:sp>
      <p:sp>
        <p:nvSpPr>
          <p:cNvPr id="5" name="Slide Number Placeholder 4"/>
          <p:cNvSpPr>
            <a:spLocks noGrp="1"/>
          </p:cNvSpPr>
          <p:nvPr>
            <p:ph type="sldNum" sz="quarter" idx="12"/>
          </p:nvPr>
        </p:nvSpPr>
        <p:spPr/>
        <p:txBody>
          <a:bodyPr/>
          <a:lstStyle/>
          <a:p>
            <a:fld id="{D3CE624A-0232-4E65-826E-C983756A04C5}" type="slidenum">
              <a:rPr lang="it-IT" smtClean="0"/>
              <a:t>‹N›</a:t>
            </a:fld>
            <a:endParaRPr lang="it-IT"/>
          </a:p>
        </p:txBody>
      </p:sp>
    </p:spTree>
    <p:extLst>
      <p:ext uri="{BB962C8B-B14F-4D97-AF65-F5344CB8AC3E}">
        <p14:creationId xmlns:p14="http://schemas.microsoft.com/office/powerpoint/2010/main" val="153438638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79DA043-4741-42F4-8D2A-57DA1831F13B}" type="datetimeFigureOut">
              <a:rPr lang="it-IT" smtClean="0"/>
              <a:t>06/04/2023</a:t>
            </a:fld>
            <a:endParaRPr lang="it-IT"/>
          </a:p>
        </p:txBody>
      </p:sp>
      <p:sp>
        <p:nvSpPr>
          <p:cNvPr id="3" name="Footer Placeholder 2"/>
          <p:cNvSpPr>
            <a:spLocks noGrp="1"/>
          </p:cNvSpPr>
          <p:nvPr>
            <p:ph type="ftr" sz="quarter" idx="11"/>
          </p:nvPr>
        </p:nvSpPr>
        <p:spPr/>
        <p:txBody>
          <a:bodyPr/>
          <a:lstStyle/>
          <a:p>
            <a:endParaRPr lang="it-IT"/>
          </a:p>
        </p:txBody>
      </p:sp>
      <p:sp>
        <p:nvSpPr>
          <p:cNvPr id="4" name="Slide Number Placeholder 3"/>
          <p:cNvSpPr>
            <a:spLocks noGrp="1"/>
          </p:cNvSpPr>
          <p:nvPr>
            <p:ph type="sldNum" sz="quarter" idx="12"/>
          </p:nvPr>
        </p:nvSpPr>
        <p:spPr/>
        <p:txBody>
          <a:bodyPr/>
          <a:lstStyle/>
          <a:p>
            <a:fld id="{D3CE624A-0232-4E65-826E-C983756A04C5}" type="slidenum">
              <a:rPr lang="it-IT" smtClean="0"/>
              <a:t>‹N›</a:t>
            </a:fld>
            <a:endParaRPr lang="it-IT"/>
          </a:p>
        </p:txBody>
      </p:sp>
    </p:spTree>
    <p:extLst>
      <p:ext uri="{BB962C8B-B14F-4D97-AF65-F5344CB8AC3E}">
        <p14:creationId xmlns:p14="http://schemas.microsoft.com/office/powerpoint/2010/main" val="260712667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it-IT"/>
              <a:t>Fare clic per modificare lo stile del titolo dello schema</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a:t>Fare clic per modificare gli stili del testo dello schema</a:t>
            </a:r>
          </a:p>
        </p:txBody>
      </p:sp>
      <p:sp>
        <p:nvSpPr>
          <p:cNvPr id="5" name="Date Placeholder 4"/>
          <p:cNvSpPr>
            <a:spLocks noGrp="1"/>
          </p:cNvSpPr>
          <p:nvPr>
            <p:ph type="dt" sz="half" idx="10"/>
          </p:nvPr>
        </p:nvSpPr>
        <p:spPr/>
        <p:txBody>
          <a:bodyPr/>
          <a:lstStyle/>
          <a:p>
            <a:fld id="{A79DA043-4741-42F4-8D2A-57DA1831F13B}" type="datetimeFigureOut">
              <a:rPr lang="it-IT" smtClean="0"/>
              <a:t>06/04/2023</a:t>
            </a:fld>
            <a:endParaRPr lang="it-IT"/>
          </a:p>
        </p:txBody>
      </p:sp>
      <p:sp>
        <p:nvSpPr>
          <p:cNvPr id="6" name="Footer Placeholder 5"/>
          <p:cNvSpPr>
            <a:spLocks noGrp="1"/>
          </p:cNvSpPr>
          <p:nvPr>
            <p:ph type="ftr" sz="quarter" idx="11"/>
          </p:nvPr>
        </p:nvSpPr>
        <p:spPr/>
        <p:txBody>
          <a:bodyPr/>
          <a:lstStyle/>
          <a:p>
            <a:endParaRPr lang="it-IT"/>
          </a:p>
        </p:txBody>
      </p:sp>
      <p:sp>
        <p:nvSpPr>
          <p:cNvPr id="7" name="Slide Number Placeholder 6"/>
          <p:cNvSpPr>
            <a:spLocks noGrp="1"/>
          </p:cNvSpPr>
          <p:nvPr>
            <p:ph type="sldNum" sz="quarter" idx="12"/>
          </p:nvPr>
        </p:nvSpPr>
        <p:spPr/>
        <p:txBody>
          <a:bodyPr/>
          <a:lstStyle/>
          <a:p>
            <a:fld id="{D3CE624A-0232-4E65-826E-C983756A04C5}" type="slidenum">
              <a:rPr lang="it-IT" smtClean="0"/>
              <a:t>‹N›</a:t>
            </a:fld>
            <a:endParaRPr lang="it-IT"/>
          </a:p>
        </p:txBody>
      </p:sp>
    </p:spTree>
    <p:extLst>
      <p:ext uri="{BB962C8B-B14F-4D97-AF65-F5344CB8AC3E}">
        <p14:creationId xmlns:p14="http://schemas.microsoft.com/office/powerpoint/2010/main" val="94701538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it-IT"/>
              <a:t>Fare clic per modificare lo stile del titolo dello schema</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it-IT"/>
              <a:t>Fare clic sull'icona per inserire un'immagine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a:t>Fare clic per modificare gli stili del testo dello schema</a:t>
            </a:r>
          </a:p>
        </p:txBody>
      </p:sp>
      <p:sp>
        <p:nvSpPr>
          <p:cNvPr id="5" name="Date Placeholder 4"/>
          <p:cNvSpPr>
            <a:spLocks noGrp="1"/>
          </p:cNvSpPr>
          <p:nvPr>
            <p:ph type="dt" sz="half" idx="10"/>
          </p:nvPr>
        </p:nvSpPr>
        <p:spPr/>
        <p:txBody>
          <a:bodyPr/>
          <a:lstStyle/>
          <a:p>
            <a:fld id="{A79DA043-4741-42F4-8D2A-57DA1831F13B}" type="datetimeFigureOut">
              <a:rPr lang="it-IT" smtClean="0"/>
              <a:t>06/04/2023</a:t>
            </a:fld>
            <a:endParaRPr lang="it-IT"/>
          </a:p>
        </p:txBody>
      </p:sp>
      <p:sp>
        <p:nvSpPr>
          <p:cNvPr id="6" name="Footer Placeholder 5"/>
          <p:cNvSpPr>
            <a:spLocks noGrp="1"/>
          </p:cNvSpPr>
          <p:nvPr>
            <p:ph type="ftr" sz="quarter" idx="11"/>
          </p:nvPr>
        </p:nvSpPr>
        <p:spPr/>
        <p:txBody>
          <a:bodyPr/>
          <a:lstStyle/>
          <a:p>
            <a:endParaRPr lang="it-IT"/>
          </a:p>
        </p:txBody>
      </p:sp>
      <p:sp>
        <p:nvSpPr>
          <p:cNvPr id="7" name="Slide Number Placeholder 6"/>
          <p:cNvSpPr>
            <a:spLocks noGrp="1"/>
          </p:cNvSpPr>
          <p:nvPr>
            <p:ph type="sldNum" sz="quarter" idx="12"/>
          </p:nvPr>
        </p:nvSpPr>
        <p:spPr/>
        <p:txBody>
          <a:bodyPr/>
          <a:lstStyle/>
          <a:p>
            <a:fld id="{D3CE624A-0232-4E65-826E-C983756A04C5}" type="slidenum">
              <a:rPr lang="it-IT" smtClean="0"/>
              <a:t>‹N›</a:t>
            </a:fld>
            <a:endParaRPr lang="it-IT"/>
          </a:p>
        </p:txBody>
      </p:sp>
    </p:spTree>
    <p:extLst>
      <p:ext uri="{BB962C8B-B14F-4D97-AF65-F5344CB8AC3E}">
        <p14:creationId xmlns:p14="http://schemas.microsoft.com/office/powerpoint/2010/main" val="132811848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a:t>Fare clic per modificare lo stile del titolo dello schema</a:t>
            </a:r>
            <a:endParaRPr lang="en-US" dirty="0"/>
          </a:p>
        </p:txBody>
      </p:sp>
      <p:sp>
        <p:nvSpPr>
          <p:cNvPr id="3" name="Vertical Text Placeholder 2"/>
          <p:cNvSpPr>
            <a:spLocks noGrp="1"/>
          </p:cNvSpPr>
          <p:nvPr>
            <p:ph type="body" orient="vert" idx="1"/>
          </p:nvPr>
        </p:nvSpPr>
        <p:spPr/>
        <p:txBody>
          <a:bodyPr vert="eaVert"/>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10"/>
          </p:nvPr>
        </p:nvSpPr>
        <p:spPr/>
        <p:txBody>
          <a:bodyPr/>
          <a:lstStyle/>
          <a:p>
            <a:fld id="{A79DA043-4741-42F4-8D2A-57DA1831F13B}" type="datetimeFigureOut">
              <a:rPr lang="it-IT" smtClean="0"/>
              <a:t>06/04/2023</a:t>
            </a:fld>
            <a:endParaRPr lang="it-IT"/>
          </a:p>
        </p:txBody>
      </p:sp>
      <p:sp>
        <p:nvSpPr>
          <p:cNvPr id="5" name="Footer Placeholder 4"/>
          <p:cNvSpPr>
            <a:spLocks noGrp="1"/>
          </p:cNvSpPr>
          <p:nvPr>
            <p:ph type="ftr" sz="quarter" idx="11"/>
          </p:nvPr>
        </p:nvSpPr>
        <p:spPr/>
        <p:txBody>
          <a:bodyPr/>
          <a:lstStyle/>
          <a:p>
            <a:endParaRPr lang="it-IT"/>
          </a:p>
        </p:txBody>
      </p:sp>
      <p:sp>
        <p:nvSpPr>
          <p:cNvPr id="6" name="Slide Number Placeholder 5"/>
          <p:cNvSpPr>
            <a:spLocks noGrp="1"/>
          </p:cNvSpPr>
          <p:nvPr>
            <p:ph type="sldNum" sz="quarter" idx="12"/>
          </p:nvPr>
        </p:nvSpPr>
        <p:spPr/>
        <p:txBody>
          <a:bodyPr/>
          <a:lstStyle/>
          <a:p>
            <a:fld id="{D3CE624A-0232-4E65-826E-C983756A04C5}" type="slidenum">
              <a:rPr lang="it-IT" smtClean="0"/>
              <a:t>‹N›</a:t>
            </a:fld>
            <a:endParaRPr lang="it-IT"/>
          </a:p>
        </p:txBody>
      </p:sp>
    </p:spTree>
    <p:extLst>
      <p:ext uri="{BB962C8B-B14F-4D97-AF65-F5344CB8AC3E}">
        <p14:creationId xmlns:p14="http://schemas.microsoft.com/office/powerpoint/2010/main" val="78090725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it-IT"/>
              <a:t>Fare clic per modificare lo stile del titolo dello schema</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10"/>
          </p:nvPr>
        </p:nvSpPr>
        <p:spPr/>
        <p:txBody>
          <a:bodyPr/>
          <a:lstStyle/>
          <a:p>
            <a:fld id="{A79DA043-4741-42F4-8D2A-57DA1831F13B}" type="datetimeFigureOut">
              <a:rPr lang="it-IT" smtClean="0"/>
              <a:t>06/04/2023</a:t>
            </a:fld>
            <a:endParaRPr lang="it-IT"/>
          </a:p>
        </p:txBody>
      </p:sp>
      <p:sp>
        <p:nvSpPr>
          <p:cNvPr id="5" name="Footer Placeholder 4"/>
          <p:cNvSpPr>
            <a:spLocks noGrp="1"/>
          </p:cNvSpPr>
          <p:nvPr>
            <p:ph type="ftr" sz="quarter" idx="11"/>
          </p:nvPr>
        </p:nvSpPr>
        <p:spPr/>
        <p:txBody>
          <a:bodyPr/>
          <a:lstStyle/>
          <a:p>
            <a:endParaRPr lang="it-IT"/>
          </a:p>
        </p:txBody>
      </p:sp>
      <p:sp>
        <p:nvSpPr>
          <p:cNvPr id="6" name="Slide Number Placeholder 5"/>
          <p:cNvSpPr>
            <a:spLocks noGrp="1"/>
          </p:cNvSpPr>
          <p:nvPr>
            <p:ph type="sldNum" sz="quarter" idx="12"/>
          </p:nvPr>
        </p:nvSpPr>
        <p:spPr/>
        <p:txBody>
          <a:bodyPr/>
          <a:lstStyle/>
          <a:p>
            <a:fld id="{D3CE624A-0232-4E65-826E-C983756A04C5}" type="slidenum">
              <a:rPr lang="it-IT" smtClean="0"/>
              <a:t>‹N›</a:t>
            </a:fld>
            <a:endParaRPr lang="it-IT"/>
          </a:p>
        </p:txBody>
      </p:sp>
    </p:spTree>
    <p:extLst>
      <p:ext uri="{BB962C8B-B14F-4D97-AF65-F5344CB8AC3E}">
        <p14:creationId xmlns:p14="http://schemas.microsoft.com/office/powerpoint/2010/main" val="304276658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it-IT"/>
              <a:t>Fare clic per modificare lo stile del titolo dello schema</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79DA043-4741-42F4-8D2A-57DA1831F13B}" type="datetimeFigureOut">
              <a:rPr lang="it-IT" smtClean="0"/>
              <a:t>06/04/2023</a:t>
            </a:fld>
            <a:endParaRPr lang="it-IT"/>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it-IT"/>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3CE624A-0232-4E65-826E-C983756A04C5}" type="slidenum">
              <a:rPr lang="it-IT" smtClean="0"/>
              <a:t>‹N›</a:t>
            </a:fld>
            <a:endParaRPr lang="it-IT"/>
          </a:p>
        </p:txBody>
      </p:sp>
    </p:spTree>
    <p:extLst>
      <p:ext uri="{BB962C8B-B14F-4D97-AF65-F5344CB8AC3E}">
        <p14:creationId xmlns:p14="http://schemas.microsoft.com/office/powerpoint/2010/main" val="117199587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3.png"/></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5.jpeg"/><Relationship Id="rId5" Type="http://schemas.openxmlformats.org/officeDocument/2006/relationships/image" Target="../media/image4.png"/><Relationship Id="rId4" Type="http://schemas.openxmlformats.org/officeDocument/2006/relationships/image" Target="../media/image3.png"/></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EBF0F9"/>
        </a:solidFill>
        <a:effectLst/>
      </p:bgPr>
    </p:bg>
    <p:spTree>
      <p:nvGrpSpPr>
        <p:cNvPr id="1" name=""/>
        <p:cNvGrpSpPr/>
        <p:nvPr/>
      </p:nvGrpSpPr>
      <p:grpSpPr>
        <a:xfrm>
          <a:off x="0" y="0"/>
          <a:ext cx="0" cy="0"/>
          <a:chOff x="0" y="0"/>
          <a:chExt cx="0" cy="0"/>
        </a:xfrm>
      </p:grpSpPr>
      <p:sp>
        <p:nvSpPr>
          <p:cNvPr id="4" name="Casella di testo 2">
            <a:extLst>
              <a:ext uri="{FF2B5EF4-FFF2-40B4-BE49-F238E27FC236}">
                <a16:creationId xmlns:a16="http://schemas.microsoft.com/office/drawing/2014/main" id="{A535B642-3B7A-2B9F-BACA-BC9A645C1DF9}"/>
              </a:ext>
            </a:extLst>
          </p:cNvPr>
          <p:cNvSpPr txBox="1"/>
          <p:nvPr/>
        </p:nvSpPr>
        <p:spPr>
          <a:xfrm>
            <a:off x="5850689" y="6180027"/>
            <a:ext cx="1666875" cy="295275"/>
          </a:xfrm>
          <a:prstGeom prst="rect">
            <a:avLst/>
          </a:prstGeom>
          <a:noFill/>
          <a:ln w="6350">
            <a:noFill/>
          </a:ln>
        </p:spPr>
        <p:txBody>
          <a:bodyPr rot="0" spcFirstLastPara="0" vert="horz" wrap="square" lIns="91440" tIns="45720" rIns="91440" bIns="45720" numCol="1" spcCol="0" rtlCol="0" fromWordArt="0" anchor="t" anchorCtr="0" forceAA="0" compatLnSpc="1">
            <a:prstTxWarp prst="textNoShape">
              <a:avLst/>
            </a:prstTxWarp>
            <a:noAutofit/>
          </a:bodyPr>
          <a:lstStyle/>
          <a:p>
            <a:pPr algn="just">
              <a:spcAft>
                <a:spcPts val="800"/>
              </a:spcAft>
            </a:pPr>
            <a:r>
              <a:rPr lang="it-IT" sz="1000" dirty="0">
                <a:solidFill>
                  <a:srgbClr val="002060"/>
                </a:solidFill>
                <a:effectLst/>
                <a:latin typeface="Titillium Web" panose="00000500000000000000" pitchFamily="2" charset="0"/>
                <a:ea typeface="Calibri" panose="020F0502020204030204" pitchFamily="34" charset="0"/>
                <a:cs typeface="Calibri" panose="020F0502020204030204" pitchFamily="34" charset="0"/>
              </a:rPr>
              <a:t>In collaborazione con</a:t>
            </a:r>
            <a:endParaRPr lang="it-IT" sz="1200" dirty="0">
              <a:effectLst/>
              <a:latin typeface="Titillium Web" panose="00000500000000000000" pitchFamily="2" charset="0"/>
              <a:ea typeface="Calibri" panose="020F0502020204030204" pitchFamily="34" charset="0"/>
              <a:cs typeface="Calibri" panose="020F0502020204030204" pitchFamily="34" charset="0"/>
            </a:endParaRPr>
          </a:p>
        </p:txBody>
      </p:sp>
      <p:pic>
        <p:nvPicPr>
          <p:cNvPr id="5" name="Immagine 4">
            <a:extLst>
              <a:ext uri="{FF2B5EF4-FFF2-40B4-BE49-F238E27FC236}">
                <a16:creationId xmlns:a16="http://schemas.microsoft.com/office/drawing/2014/main" id="{A458CFCB-C2DC-7920-C7E9-DEF8CB113A2B}"/>
              </a:ext>
            </a:extLst>
          </p:cNvPr>
          <p:cNvPicPr>
            <a:picLocks noChangeAspect="1"/>
          </p:cNvPicPr>
          <p:nvPr/>
        </p:nvPicPr>
        <p:blipFill>
          <a:blip r:embed="rId2"/>
          <a:stretch>
            <a:fillRect/>
          </a:stretch>
        </p:blipFill>
        <p:spPr>
          <a:xfrm>
            <a:off x="-1" y="0"/>
            <a:ext cx="9162867" cy="301658"/>
          </a:xfrm>
          <a:prstGeom prst="rect">
            <a:avLst/>
          </a:prstGeom>
        </p:spPr>
      </p:pic>
      <p:pic>
        <p:nvPicPr>
          <p:cNvPr id="6" name="Immagine 5">
            <a:extLst>
              <a:ext uri="{FF2B5EF4-FFF2-40B4-BE49-F238E27FC236}">
                <a16:creationId xmlns:a16="http://schemas.microsoft.com/office/drawing/2014/main" id="{51C6C4CE-0DA5-E952-98D4-FFF8E794AB0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bwMode="auto">
          <a:xfrm>
            <a:off x="7898130" y="359939"/>
            <a:ext cx="1245870" cy="1094105"/>
          </a:xfrm>
          <a:prstGeom prst="rect">
            <a:avLst/>
          </a:prstGeom>
          <a:noFill/>
          <a:ln>
            <a:noFill/>
          </a:ln>
        </p:spPr>
      </p:pic>
      <p:sp>
        <p:nvSpPr>
          <p:cNvPr id="9" name="CasellaDiTesto 8">
            <a:extLst>
              <a:ext uri="{FF2B5EF4-FFF2-40B4-BE49-F238E27FC236}">
                <a16:creationId xmlns:a16="http://schemas.microsoft.com/office/drawing/2014/main" id="{DF8E9BEE-F286-3393-E429-3B7E07773935}"/>
              </a:ext>
            </a:extLst>
          </p:cNvPr>
          <p:cNvSpPr txBox="1"/>
          <p:nvPr/>
        </p:nvSpPr>
        <p:spPr>
          <a:xfrm>
            <a:off x="262302" y="6204553"/>
            <a:ext cx="1930481" cy="246221"/>
          </a:xfrm>
          <a:prstGeom prst="rect">
            <a:avLst/>
          </a:prstGeom>
          <a:noFill/>
        </p:spPr>
        <p:txBody>
          <a:bodyPr wrap="square" rtlCol="0">
            <a:spAutoFit/>
          </a:bodyPr>
          <a:lstStyle/>
          <a:p>
            <a:r>
              <a:rPr lang="it-IT" sz="1000" b="1" i="1" dirty="0">
                <a:solidFill>
                  <a:srgbClr val="002060"/>
                </a:solidFill>
                <a:latin typeface="Titillium Web" panose="00000500000000000000" pitchFamily="2" charset="0"/>
              </a:rPr>
              <a:t>#forumpa2023</a:t>
            </a:r>
          </a:p>
        </p:txBody>
      </p:sp>
      <p:sp>
        <p:nvSpPr>
          <p:cNvPr id="10" name="CasellaDiTesto 9">
            <a:extLst>
              <a:ext uri="{FF2B5EF4-FFF2-40B4-BE49-F238E27FC236}">
                <a16:creationId xmlns:a16="http://schemas.microsoft.com/office/drawing/2014/main" id="{4AE92B1B-6F79-D71F-4134-47532839E7EA}"/>
              </a:ext>
            </a:extLst>
          </p:cNvPr>
          <p:cNvSpPr txBox="1"/>
          <p:nvPr/>
        </p:nvSpPr>
        <p:spPr>
          <a:xfrm>
            <a:off x="760393" y="2705725"/>
            <a:ext cx="7642077" cy="1446550"/>
          </a:xfrm>
          <a:prstGeom prst="rect">
            <a:avLst/>
          </a:prstGeom>
          <a:noFill/>
        </p:spPr>
        <p:txBody>
          <a:bodyPr wrap="square" rtlCol="0">
            <a:spAutoFit/>
          </a:bodyPr>
          <a:lstStyle/>
          <a:p>
            <a:pPr algn="ctr" rtl="0" fontAlgn="base"/>
            <a:r>
              <a:rPr lang="it-IT" sz="6000" b="1" i="0" dirty="0">
                <a:solidFill>
                  <a:srgbClr val="2F5496"/>
                </a:solidFill>
                <a:effectLst/>
                <a:latin typeface="Titillium Web" panose="00000500000000000000" pitchFamily="2" charset="0"/>
              </a:rPr>
              <a:t>PA SOSTENIBILE 2023</a:t>
            </a:r>
            <a:endParaRPr lang="it-IT" sz="6000" b="0" i="0" dirty="0">
              <a:solidFill>
                <a:srgbClr val="000000"/>
              </a:solidFill>
              <a:effectLst/>
              <a:latin typeface="Segoe UI" panose="020B0502040204020203" pitchFamily="34" charset="0"/>
            </a:endParaRPr>
          </a:p>
          <a:p>
            <a:pPr algn="ctr" rtl="0" fontAlgn="base"/>
            <a:r>
              <a:rPr lang="it-IT" sz="2800" b="1" i="0" dirty="0">
                <a:solidFill>
                  <a:srgbClr val="2F5496"/>
                </a:solidFill>
                <a:effectLst/>
                <a:latin typeface="Titillium Web" panose="00000500000000000000" pitchFamily="2" charset="0"/>
              </a:rPr>
              <a:t>inclusione, empowerment e persone</a:t>
            </a:r>
            <a:endParaRPr lang="it-IT" sz="2800" b="0" i="0" dirty="0">
              <a:solidFill>
                <a:srgbClr val="000000"/>
              </a:solidFill>
              <a:effectLst/>
              <a:latin typeface="Segoe UI" panose="020B0502040204020203" pitchFamily="34" charset="0"/>
            </a:endParaRPr>
          </a:p>
        </p:txBody>
      </p:sp>
      <p:pic>
        <p:nvPicPr>
          <p:cNvPr id="1026" name="Picture 2" descr="FPA - Innovazione nella Pubblica Amministrazione e Forum PA">
            <a:extLst>
              <a:ext uri="{FF2B5EF4-FFF2-40B4-BE49-F238E27FC236}">
                <a16:creationId xmlns:a16="http://schemas.microsoft.com/office/drawing/2014/main" id="{2E94580F-ABE1-2B6C-B0FB-CD9D5EAFF92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001701" y="5702411"/>
            <a:ext cx="1110819" cy="1110819"/>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ASviS - CAI">
            <a:extLst>
              <a:ext uri="{FF2B5EF4-FFF2-40B4-BE49-F238E27FC236}">
                <a16:creationId xmlns:a16="http://schemas.microsoft.com/office/drawing/2014/main" id="{20973168-8EBE-CD2C-8C8B-ADF5EFBE46EE}"/>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111012" y="5768274"/>
            <a:ext cx="1819552" cy="97909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227281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EBF0F9"/>
        </a:solidFill>
        <a:effectLst/>
      </p:bgPr>
    </p:bg>
    <p:spTree>
      <p:nvGrpSpPr>
        <p:cNvPr id="1" name=""/>
        <p:cNvGrpSpPr/>
        <p:nvPr/>
      </p:nvGrpSpPr>
      <p:grpSpPr>
        <a:xfrm>
          <a:off x="0" y="0"/>
          <a:ext cx="0" cy="0"/>
          <a:chOff x="0" y="0"/>
          <a:chExt cx="0" cy="0"/>
        </a:xfrm>
      </p:grpSpPr>
      <p:sp>
        <p:nvSpPr>
          <p:cNvPr id="4" name="Casella di testo 2">
            <a:extLst>
              <a:ext uri="{FF2B5EF4-FFF2-40B4-BE49-F238E27FC236}">
                <a16:creationId xmlns:a16="http://schemas.microsoft.com/office/drawing/2014/main" id="{A535B642-3B7A-2B9F-BACA-BC9A645C1DF9}"/>
              </a:ext>
            </a:extLst>
          </p:cNvPr>
          <p:cNvSpPr txBox="1"/>
          <p:nvPr/>
        </p:nvSpPr>
        <p:spPr>
          <a:xfrm>
            <a:off x="5850689" y="6180027"/>
            <a:ext cx="1666875" cy="295275"/>
          </a:xfrm>
          <a:prstGeom prst="rect">
            <a:avLst/>
          </a:prstGeom>
          <a:noFill/>
          <a:ln w="6350">
            <a:noFill/>
          </a:ln>
        </p:spPr>
        <p:txBody>
          <a:bodyPr rot="0" spcFirstLastPara="0" vert="horz" wrap="square" lIns="91440" tIns="45720" rIns="91440" bIns="45720" numCol="1" spcCol="0" rtlCol="0" fromWordArt="0" anchor="t" anchorCtr="0" forceAA="0" compatLnSpc="1">
            <a:prstTxWarp prst="textNoShape">
              <a:avLst/>
            </a:prstTxWarp>
            <a:noAutofit/>
          </a:bodyPr>
          <a:lstStyle/>
          <a:p>
            <a:pPr algn="just">
              <a:spcAft>
                <a:spcPts val="800"/>
              </a:spcAft>
            </a:pPr>
            <a:r>
              <a:rPr lang="it-IT" sz="1000" dirty="0">
                <a:solidFill>
                  <a:srgbClr val="002060"/>
                </a:solidFill>
                <a:effectLst/>
                <a:latin typeface="Titillium Web" panose="00000500000000000000" pitchFamily="2" charset="0"/>
                <a:ea typeface="Calibri" panose="020F0502020204030204" pitchFamily="34" charset="0"/>
                <a:cs typeface="Calibri" panose="020F0502020204030204" pitchFamily="34" charset="0"/>
              </a:rPr>
              <a:t>In collaborazione con</a:t>
            </a:r>
            <a:endParaRPr lang="it-IT" sz="1200" dirty="0">
              <a:effectLst/>
              <a:latin typeface="Titillium Web" panose="00000500000000000000" pitchFamily="2" charset="0"/>
              <a:ea typeface="Calibri" panose="020F0502020204030204" pitchFamily="34" charset="0"/>
              <a:cs typeface="Calibri" panose="020F0502020204030204" pitchFamily="34" charset="0"/>
            </a:endParaRPr>
          </a:p>
        </p:txBody>
      </p:sp>
      <p:pic>
        <p:nvPicPr>
          <p:cNvPr id="5" name="Immagine 4">
            <a:extLst>
              <a:ext uri="{FF2B5EF4-FFF2-40B4-BE49-F238E27FC236}">
                <a16:creationId xmlns:a16="http://schemas.microsoft.com/office/drawing/2014/main" id="{A458CFCB-C2DC-7920-C7E9-DEF8CB113A2B}"/>
              </a:ext>
            </a:extLst>
          </p:cNvPr>
          <p:cNvPicPr>
            <a:picLocks noChangeAspect="1"/>
          </p:cNvPicPr>
          <p:nvPr/>
        </p:nvPicPr>
        <p:blipFill>
          <a:blip r:embed="rId2"/>
          <a:stretch>
            <a:fillRect/>
          </a:stretch>
        </p:blipFill>
        <p:spPr>
          <a:xfrm>
            <a:off x="-1" y="0"/>
            <a:ext cx="9162867" cy="301658"/>
          </a:xfrm>
          <a:prstGeom prst="rect">
            <a:avLst/>
          </a:prstGeom>
        </p:spPr>
      </p:pic>
      <p:pic>
        <p:nvPicPr>
          <p:cNvPr id="6" name="Immagine 5">
            <a:extLst>
              <a:ext uri="{FF2B5EF4-FFF2-40B4-BE49-F238E27FC236}">
                <a16:creationId xmlns:a16="http://schemas.microsoft.com/office/drawing/2014/main" id="{51C6C4CE-0DA5-E952-98D4-FFF8E794AB0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bwMode="auto">
          <a:xfrm>
            <a:off x="7898130" y="359939"/>
            <a:ext cx="1245870" cy="1094105"/>
          </a:xfrm>
          <a:prstGeom prst="rect">
            <a:avLst/>
          </a:prstGeom>
          <a:noFill/>
          <a:ln>
            <a:noFill/>
          </a:ln>
        </p:spPr>
      </p:pic>
      <p:sp>
        <p:nvSpPr>
          <p:cNvPr id="9" name="CasellaDiTesto 8">
            <a:extLst>
              <a:ext uri="{FF2B5EF4-FFF2-40B4-BE49-F238E27FC236}">
                <a16:creationId xmlns:a16="http://schemas.microsoft.com/office/drawing/2014/main" id="{DF8E9BEE-F286-3393-E429-3B7E07773935}"/>
              </a:ext>
            </a:extLst>
          </p:cNvPr>
          <p:cNvSpPr txBox="1"/>
          <p:nvPr/>
        </p:nvSpPr>
        <p:spPr>
          <a:xfrm>
            <a:off x="262302" y="6204553"/>
            <a:ext cx="1930481" cy="246221"/>
          </a:xfrm>
          <a:prstGeom prst="rect">
            <a:avLst/>
          </a:prstGeom>
          <a:noFill/>
        </p:spPr>
        <p:txBody>
          <a:bodyPr wrap="square" rtlCol="0">
            <a:spAutoFit/>
          </a:bodyPr>
          <a:lstStyle/>
          <a:p>
            <a:r>
              <a:rPr lang="it-IT" sz="1000" b="1" i="1" dirty="0">
                <a:solidFill>
                  <a:srgbClr val="002060"/>
                </a:solidFill>
                <a:latin typeface="Titillium Web" panose="00000500000000000000" pitchFamily="2" charset="0"/>
              </a:rPr>
              <a:t>#forumpa2023</a:t>
            </a:r>
          </a:p>
        </p:txBody>
      </p:sp>
      <p:pic>
        <p:nvPicPr>
          <p:cNvPr id="1026" name="Picture 2" descr="FPA - Innovazione nella Pubblica Amministrazione e Forum PA">
            <a:extLst>
              <a:ext uri="{FF2B5EF4-FFF2-40B4-BE49-F238E27FC236}">
                <a16:creationId xmlns:a16="http://schemas.microsoft.com/office/drawing/2014/main" id="{2E94580F-ABE1-2B6C-B0FB-CD9D5EAFF92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001701" y="5702411"/>
            <a:ext cx="1110819" cy="1110819"/>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ASviS - CAI">
            <a:extLst>
              <a:ext uri="{FF2B5EF4-FFF2-40B4-BE49-F238E27FC236}">
                <a16:creationId xmlns:a16="http://schemas.microsoft.com/office/drawing/2014/main" id="{20973168-8EBE-CD2C-8C8B-ADF5EFBE46EE}"/>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111012" y="5768274"/>
            <a:ext cx="1819552" cy="979092"/>
          </a:xfrm>
          <a:prstGeom prst="rect">
            <a:avLst/>
          </a:prstGeom>
          <a:noFill/>
          <a:extLst>
            <a:ext uri="{909E8E84-426E-40DD-AFC4-6F175D3DCCD1}">
              <a14:hiddenFill xmlns:a14="http://schemas.microsoft.com/office/drawing/2010/main">
                <a:solidFill>
                  <a:srgbClr val="FFFFFF"/>
                </a:solidFill>
              </a14:hiddenFill>
            </a:ext>
          </a:extLst>
        </p:spPr>
      </p:pic>
      <p:sp>
        <p:nvSpPr>
          <p:cNvPr id="2" name="CasellaDiTesto 1">
            <a:extLst>
              <a:ext uri="{FF2B5EF4-FFF2-40B4-BE49-F238E27FC236}">
                <a16:creationId xmlns:a16="http://schemas.microsoft.com/office/drawing/2014/main" id="{BD25E33E-1FF3-69D1-4713-774824322CF8}"/>
              </a:ext>
            </a:extLst>
          </p:cNvPr>
          <p:cNvSpPr txBox="1"/>
          <p:nvPr/>
        </p:nvSpPr>
        <p:spPr>
          <a:xfrm>
            <a:off x="215170" y="553048"/>
            <a:ext cx="8732523" cy="707886"/>
          </a:xfrm>
          <a:prstGeom prst="rect">
            <a:avLst/>
          </a:prstGeom>
          <a:noFill/>
        </p:spPr>
        <p:txBody>
          <a:bodyPr wrap="square" rtlCol="0">
            <a:spAutoFit/>
          </a:bodyPr>
          <a:lstStyle/>
          <a:p>
            <a:pPr rtl="0" fontAlgn="base"/>
            <a:r>
              <a:rPr lang="it-IT" sz="1600" b="1" i="0" dirty="0">
                <a:solidFill>
                  <a:srgbClr val="2F5496"/>
                </a:solidFill>
                <a:effectLst/>
                <a:latin typeface="Titillium Web" panose="00000500000000000000" pitchFamily="2" charset="0"/>
              </a:rPr>
              <a:t>FORUM PA 2023</a:t>
            </a:r>
            <a:br>
              <a:rPr lang="it-IT" sz="1600" b="1" i="0" dirty="0">
                <a:solidFill>
                  <a:srgbClr val="2F5496"/>
                </a:solidFill>
                <a:effectLst/>
                <a:latin typeface="Titillium Web" panose="00000500000000000000" pitchFamily="2" charset="0"/>
              </a:rPr>
            </a:br>
            <a:r>
              <a:rPr lang="it-IT" sz="1200" i="0" dirty="0">
                <a:solidFill>
                  <a:srgbClr val="2F5496"/>
                </a:solidFill>
                <a:effectLst/>
                <a:latin typeface="Titillium Web" panose="00000500000000000000" pitchFamily="2" charset="0"/>
              </a:rPr>
              <a:t>«PA SOSTENIBILE 2023»</a:t>
            </a:r>
            <a:endParaRPr lang="it-IT" sz="1200" i="0" dirty="0">
              <a:solidFill>
                <a:srgbClr val="000000"/>
              </a:solidFill>
              <a:effectLst/>
              <a:latin typeface="Segoe UI" panose="020B0502040204020203" pitchFamily="34" charset="0"/>
            </a:endParaRPr>
          </a:p>
          <a:p>
            <a:pPr rtl="0" fontAlgn="base"/>
            <a:r>
              <a:rPr lang="it-IT" sz="1200" dirty="0">
                <a:solidFill>
                  <a:srgbClr val="2F5496"/>
                </a:solidFill>
                <a:latin typeface="Titillium Web" panose="00000500000000000000" pitchFamily="2" charset="0"/>
              </a:rPr>
              <a:t>I</a:t>
            </a:r>
            <a:r>
              <a:rPr lang="it-IT" sz="1200" i="0" dirty="0">
                <a:solidFill>
                  <a:srgbClr val="2F5496"/>
                </a:solidFill>
                <a:effectLst/>
                <a:latin typeface="Titillium Web" panose="00000500000000000000" pitchFamily="2" charset="0"/>
              </a:rPr>
              <a:t>nclusione, empowerment e persone</a:t>
            </a:r>
            <a:endParaRPr lang="it-IT" sz="1200" i="0" dirty="0">
              <a:solidFill>
                <a:srgbClr val="000000"/>
              </a:solidFill>
              <a:effectLst/>
              <a:latin typeface="Segoe UI" panose="020B0502040204020203" pitchFamily="34" charset="0"/>
            </a:endParaRPr>
          </a:p>
        </p:txBody>
      </p:sp>
      <p:cxnSp>
        <p:nvCxnSpPr>
          <p:cNvPr id="3" name="Connettore diritto 2">
            <a:extLst>
              <a:ext uri="{FF2B5EF4-FFF2-40B4-BE49-F238E27FC236}">
                <a16:creationId xmlns:a16="http://schemas.microsoft.com/office/drawing/2014/main" id="{6C5C0EF1-898E-F9C0-6112-C5F44B5474AE}"/>
              </a:ext>
            </a:extLst>
          </p:cNvPr>
          <p:cNvCxnSpPr/>
          <p:nvPr/>
        </p:nvCxnSpPr>
        <p:spPr>
          <a:xfrm>
            <a:off x="215170" y="1384917"/>
            <a:ext cx="7108908"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7" name="Google Shape;105;p18">
            <a:extLst>
              <a:ext uri="{FF2B5EF4-FFF2-40B4-BE49-F238E27FC236}">
                <a16:creationId xmlns:a16="http://schemas.microsoft.com/office/drawing/2014/main" id="{2542426D-C8F7-0076-3FB7-94EB6EE75273}"/>
              </a:ext>
            </a:extLst>
          </p:cNvPr>
          <p:cNvSpPr txBox="1"/>
          <p:nvPr/>
        </p:nvSpPr>
        <p:spPr>
          <a:xfrm>
            <a:off x="578850" y="2112425"/>
            <a:ext cx="7986300" cy="2800271"/>
          </a:xfrm>
          <a:prstGeom prst="rect">
            <a:avLst/>
          </a:prstGeom>
          <a:noFill/>
          <a:ln>
            <a:noFill/>
          </a:ln>
        </p:spPr>
        <p:txBody>
          <a:bodyPr spcFirstLastPara="1" wrap="square" lIns="91425" tIns="91425" rIns="91425" bIns="91425" anchor="t" anchorCtr="0">
            <a:noAutofit/>
          </a:bodyPr>
          <a:lstStyle/>
          <a:p>
            <a:pPr marL="0" marR="0" lvl="0" indent="0" rtl="0">
              <a:lnSpc>
                <a:spcPct val="90000"/>
              </a:lnSpc>
              <a:spcBef>
                <a:spcPts val="0"/>
              </a:spcBef>
              <a:spcAft>
                <a:spcPts val="0"/>
              </a:spcAft>
              <a:buClr>
                <a:srgbClr val="000000"/>
              </a:buClr>
              <a:buSzPts val="2400"/>
              <a:buFont typeface="Arial"/>
              <a:buNone/>
            </a:pPr>
            <a:r>
              <a:rPr lang="it" sz="2000" b="1" i="0" u="none" strike="noStrike" cap="none" dirty="0">
                <a:solidFill>
                  <a:srgbClr val="002060"/>
                </a:solidFill>
                <a:latin typeface="Titillium Web"/>
                <a:ea typeface="Titillium Web"/>
                <a:cs typeface="Titillium Web"/>
                <a:sym typeface="Titillium Web"/>
              </a:rPr>
              <a:t>SOGGETTO PROPONENTE: </a:t>
            </a:r>
            <a:r>
              <a:rPr lang="it-IT" sz="2000" b="0" i="0" dirty="0">
                <a:solidFill>
                  <a:srgbClr val="000000"/>
                </a:solidFill>
                <a:effectLst/>
                <a:latin typeface="times new roman" panose="02020603050405020304" pitchFamily="18" charset="0"/>
              </a:rPr>
              <a:t>Associazione Ambiente e bicicletta delle Amministrazioni pubbliche "Fiab - Roma - BiciPA - Associazione di promozione sociale " </a:t>
            </a:r>
          </a:p>
          <a:p>
            <a:pPr marL="0" marR="0" lvl="0" indent="0" rtl="0">
              <a:lnSpc>
                <a:spcPct val="90000"/>
              </a:lnSpc>
              <a:spcBef>
                <a:spcPts val="0"/>
              </a:spcBef>
              <a:spcAft>
                <a:spcPts val="0"/>
              </a:spcAft>
              <a:buClr>
                <a:srgbClr val="000000"/>
              </a:buClr>
              <a:buSzPts val="2400"/>
              <a:buFont typeface="Arial"/>
              <a:buNone/>
            </a:pPr>
            <a:endParaRPr lang="it" sz="2000" b="1" dirty="0">
              <a:solidFill>
                <a:srgbClr val="002060"/>
              </a:solidFill>
              <a:latin typeface="Titillium Web"/>
              <a:ea typeface="Titillium Web"/>
              <a:cs typeface="Titillium Web"/>
              <a:sym typeface="Titillium Web"/>
            </a:endParaRPr>
          </a:p>
          <a:p>
            <a:pPr marL="0" marR="0" lvl="0" indent="0" rtl="0">
              <a:lnSpc>
                <a:spcPct val="90000"/>
              </a:lnSpc>
              <a:spcBef>
                <a:spcPts val="0"/>
              </a:spcBef>
              <a:spcAft>
                <a:spcPts val="0"/>
              </a:spcAft>
              <a:buClr>
                <a:srgbClr val="000000"/>
              </a:buClr>
              <a:buSzPts val="2400"/>
              <a:buFont typeface="Arial"/>
              <a:buNone/>
            </a:pPr>
            <a:r>
              <a:rPr lang="it" sz="2000" b="1" i="0" u="none" strike="noStrike" cap="none" dirty="0">
                <a:solidFill>
                  <a:srgbClr val="002060"/>
                </a:solidFill>
                <a:latin typeface="Titillium Web"/>
                <a:ea typeface="Titillium Web"/>
                <a:cs typeface="Titillium Web"/>
                <a:sym typeface="Titillium Web"/>
              </a:rPr>
              <a:t>TITOLO DELLA SOLUZIONE: </a:t>
            </a:r>
            <a:r>
              <a:rPr lang="it" sz="2000" dirty="0">
                <a:solidFill>
                  <a:srgbClr val="000000"/>
                </a:solidFill>
                <a:latin typeface="times new roman" panose="02020603050405020304" pitchFamily="18" charset="0"/>
                <a:sym typeface="Titillium Web"/>
              </a:rPr>
              <a:t>Women in Ride – </a:t>
            </a:r>
            <a:r>
              <a:rPr lang="it-IT" sz="2000" dirty="0">
                <a:solidFill>
                  <a:srgbClr val="000000"/>
                </a:solidFill>
                <a:latin typeface="times new roman" panose="02020603050405020304" pitchFamily="18" charset="0"/>
                <a:sym typeface="Titillium Web"/>
              </a:rPr>
              <a:t>Corso gratuito per donne straniere per imparare ad andare in bicicletta</a:t>
            </a:r>
          </a:p>
          <a:p>
            <a:pPr marL="0" marR="0" lvl="0" indent="0" rtl="0">
              <a:lnSpc>
                <a:spcPct val="90000"/>
              </a:lnSpc>
              <a:spcBef>
                <a:spcPts val="0"/>
              </a:spcBef>
              <a:spcAft>
                <a:spcPts val="0"/>
              </a:spcAft>
              <a:buClr>
                <a:srgbClr val="000000"/>
              </a:buClr>
              <a:buSzPts val="2400"/>
              <a:buFont typeface="Arial"/>
              <a:buNone/>
            </a:pPr>
            <a:endParaRPr lang="it" sz="2000" b="1" dirty="0">
              <a:solidFill>
                <a:srgbClr val="002060"/>
              </a:solidFill>
              <a:latin typeface="Titillium Web"/>
              <a:ea typeface="Titillium Web"/>
              <a:cs typeface="Titillium Web"/>
              <a:sym typeface="Titillium Web"/>
            </a:endParaRPr>
          </a:p>
          <a:p>
            <a:pPr marL="0" marR="0" lvl="0" indent="0" rtl="0">
              <a:lnSpc>
                <a:spcPct val="90000"/>
              </a:lnSpc>
              <a:spcBef>
                <a:spcPts val="0"/>
              </a:spcBef>
              <a:spcAft>
                <a:spcPts val="0"/>
              </a:spcAft>
              <a:buClr>
                <a:srgbClr val="000000"/>
              </a:buClr>
              <a:buSzPts val="2400"/>
              <a:buFont typeface="Arial"/>
              <a:buNone/>
            </a:pPr>
            <a:r>
              <a:rPr lang="it" sz="2000" b="1" i="0" u="none" strike="noStrike" cap="none" dirty="0">
                <a:solidFill>
                  <a:srgbClr val="002060"/>
                </a:solidFill>
                <a:latin typeface="Titillium Web"/>
                <a:ea typeface="Titillium Web"/>
                <a:cs typeface="Titillium Web"/>
                <a:sym typeface="Titillium Web"/>
              </a:rPr>
              <a:t>CATEGORIA:</a:t>
            </a:r>
            <a:r>
              <a:rPr lang="it-IT" sz="2000" b="0" i="0" dirty="0">
                <a:solidFill>
                  <a:srgbClr val="4D6C97"/>
                </a:solidFill>
                <a:effectLst/>
                <a:latin typeface="Open Sans" panose="020B0606030504020204" pitchFamily="34" charset="0"/>
              </a:rPr>
              <a:t> </a:t>
            </a:r>
            <a:r>
              <a:rPr lang="it-IT" sz="2000" dirty="0">
                <a:solidFill>
                  <a:srgbClr val="000000"/>
                </a:solidFill>
                <a:latin typeface="times new roman" panose="02020603050405020304" pitchFamily="18" charset="0"/>
              </a:rPr>
              <a:t>Parità di genere</a:t>
            </a:r>
            <a:endParaRPr lang="it" sz="2000" dirty="0">
              <a:solidFill>
                <a:srgbClr val="000000"/>
              </a:solidFill>
              <a:latin typeface="times new roman" panose="02020603050405020304" pitchFamily="18" charset="0"/>
              <a:sym typeface="Titillium Web"/>
            </a:endParaRPr>
          </a:p>
          <a:p>
            <a:pPr marL="0" marR="0" lvl="0" indent="0" rtl="0">
              <a:lnSpc>
                <a:spcPct val="90000"/>
              </a:lnSpc>
              <a:spcBef>
                <a:spcPts val="0"/>
              </a:spcBef>
              <a:spcAft>
                <a:spcPts val="0"/>
              </a:spcAft>
              <a:buClr>
                <a:srgbClr val="000000"/>
              </a:buClr>
              <a:buSzPts val="2400"/>
              <a:buFont typeface="Arial"/>
              <a:buNone/>
            </a:pPr>
            <a:endParaRPr lang="it" sz="2000" b="1" dirty="0">
              <a:solidFill>
                <a:srgbClr val="002060"/>
              </a:solidFill>
              <a:latin typeface="Titillium Web"/>
              <a:ea typeface="Titillium Web"/>
              <a:cs typeface="Titillium Web"/>
              <a:sym typeface="Titillium Web"/>
            </a:endParaRPr>
          </a:p>
          <a:p>
            <a:pPr>
              <a:lnSpc>
                <a:spcPct val="90000"/>
              </a:lnSpc>
              <a:buClr>
                <a:srgbClr val="000000"/>
              </a:buClr>
              <a:buSzPts val="2400"/>
            </a:pPr>
            <a:r>
              <a:rPr lang="it" sz="2000" b="1" i="0" u="none" strike="noStrike" cap="none" dirty="0">
                <a:solidFill>
                  <a:srgbClr val="002060"/>
                </a:solidFill>
                <a:latin typeface="Titillium Web"/>
                <a:ea typeface="Titillium Web"/>
                <a:cs typeface="Titillium Web"/>
                <a:sym typeface="Titillium Web"/>
              </a:rPr>
              <a:t>AMBITO: </a:t>
            </a:r>
            <a:r>
              <a:rPr lang="it-IT" sz="2000" dirty="0">
                <a:solidFill>
                  <a:srgbClr val="000000"/>
                </a:solidFill>
                <a:latin typeface="times new roman" panose="02020603050405020304" pitchFamily="18" charset="0"/>
                <a:sym typeface="Titillium Web"/>
              </a:rPr>
              <a:t>Diseguaglianze - Pari opportunità - Inclusione</a:t>
            </a:r>
            <a:endParaRPr lang="it" sz="2000" dirty="0">
              <a:solidFill>
                <a:srgbClr val="000000"/>
              </a:solidFill>
              <a:latin typeface="times new roman" panose="02020603050405020304" pitchFamily="18" charset="0"/>
              <a:sym typeface="Titillium Web"/>
            </a:endParaRPr>
          </a:p>
          <a:p>
            <a:pPr marL="0" marR="0" lvl="0" indent="0" rtl="0">
              <a:lnSpc>
                <a:spcPct val="90000"/>
              </a:lnSpc>
              <a:spcBef>
                <a:spcPts val="0"/>
              </a:spcBef>
              <a:spcAft>
                <a:spcPts val="0"/>
              </a:spcAft>
              <a:buClr>
                <a:srgbClr val="000000"/>
              </a:buClr>
              <a:buSzPts val="2400"/>
              <a:buFont typeface="Arial"/>
              <a:buNone/>
            </a:pPr>
            <a:br>
              <a:rPr lang="it" sz="2000" b="1" i="0" u="none" strike="noStrike" cap="none" dirty="0">
                <a:solidFill>
                  <a:schemeClr val="lt1"/>
                </a:solidFill>
                <a:latin typeface="Titillium Web"/>
                <a:ea typeface="Titillium Web"/>
                <a:cs typeface="Titillium Web"/>
                <a:sym typeface="Titillium Web"/>
              </a:rPr>
            </a:br>
            <a:endParaRPr sz="2000" b="1" i="0" u="none" strike="noStrike" cap="none" dirty="0">
              <a:solidFill>
                <a:schemeClr val="lt1"/>
              </a:solidFill>
              <a:latin typeface="Titillium Web"/>
              <a:ea typeface="Titillium Web"/>
              <a:cs typeface="Titillium Web"/>
              <a:sym typeface="Titillium Web"/>
            </a:endParaRPr>
          </a:p>
          <a:p>
            <a:pPr marL="0" marR="0" lvl="0" indent="0" algn="l" rtl="0">
              <a:lnSpc>
                <a:spcPct val="100000"/>
              </a:lnSpc>
              <a:spcBef>
                <a:spcPts val="0"/>
              </a:spcBef>
              <a:spcAft>
                <a:spcPts val="0"/>
              </a:spcAft>
              <a:buClr>
                <a:srgbClr val="000000"/>
              </a:buClr>
              <a:buSzPts val="1400"/>
              <a:buFont typeface="Arial"/>
              <a:buNone/>
            </a:pPr>
            <a:endParaRPr sz="2000" b="1" i="0" u="none" strike="noStrike" cap="none" dirty="0">
              <a:solidFill>
                <a:srgbClr val="000000"/>
              </a:solidFill>
              <a:latin typeface="Titillium Web"/>
              <a:ea typeface="Titillium Web"/>
              <a:cs typeface="Titillium Web"/>
              <a:sym typeface="Titillium Web"/>
            </a:endParaRPr>
          </a:p>
        </p:txBody>
      </p:sp>
      <p:sp>
        <p:nvSpPr>
          <p:cNvPr id="8" name="Rectangle 2">
            <a:extLst>
              <a:ext uri="{FF2B5EF4-FFF2-40B4-BE49-F238E27FC236}">
                <a16:creationId xmlns:a16="http://schemas.microsoft.com/office/drawing/2014/main" id="{A9022AA1-4E67-5208-4C1F-43C31CDC30C6}"/>
              </a:ext>
            </a:extLst>
          </p:cNvPr>
          <p:cNvSpPr>
            <a:spLocks noChangeArrowheads="1"/>
          </p:cNvSpPr>
          <p:nvPr/>
        </p:nvSpPr>
        <p:spPr bwMode="auto">
          <a:xfrm>
            <a:off x="0" y="0"/>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it-IT"/>
          </a:p>
        </p:txBody>
      </p:sp>
      <p:sp>
        <p:nvSpPr>
          <p:cNvPr id="10" name="AutoShape 1">
            <a:extLst>
              <a:ext uri="{FF2B5EF4-FFF2-40B4-BE49-F238E27FC236}">
                <a16:creationId xmlns:a16="http://schemas.microsoft.com/office/drawing/2014/main" id="{091D2B66-157B-ECA0-E63E-79D33F86E75A}"/>
              </a:ext>
            </a:extLst>
          </p:cNvPr>
          <p:cNvSpPr>
            <a:spLocks noChangeAspect="1" noChangeArrowheads="1"/>
          </p:cNvSpPr>
          <p:nvPr/>
        </p:nvSpPr>
        <p:spPr bwMode="auto">
          <a:xfrm>
            <a:off x="0" y="4572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t-IT"/>
          </a:p>
        </p:txBody>
      </p:sp>
      <p:sp>
        <p:nvSpPr>
          <p:cNvPr id="11" name="Rectangle 3">
            <a:extLst>
              <a:ext uri="{FF2B5EF4-FFF2-40B4-BE49-F238E27FC236}">
                <a16:creationId xmlns:a16="http://schemas.microsoft.com/office/drawing/2014/main" id="{06D2DC0C-8E51-6D20-BC67-6B7AE4696D14}"/>
              </a:ext>
            </a:extLst>
          </p:cNvPr>
          <p:cNvSpPr>
            <a:spLocks noChangeArrowheads="1"/>
          </p:cNvSpPr>
          <p:nvPr/>
        </p:nvSpPr>
        <p:spPr bwMode="auto">
          <a:xfrm>
            <a:off x="4447607" y="775156"/>
            <a:ext cx="248786" cy="4308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it-IT" altLang="it-IT" sz="2200" b="1" i="1" u="none" strike="noStrike" cap="none" normalizeH="0" baseline="0" dirty="0">
                <a:ln>
                  <a:noFill/>
                </a:ln>
                <a:solidFill>
                  <a:srgbClr val="365F91"/>
                </a:solidFill>
                <a:effectLst/>
                <a:latin typeface="Calibri" panose="020F0502020204030204" pitchFamily="34" charset="0"/>
                <a:ea typeface="Calibri" panose="020F0502020204030204" pitchFamily="34" charset="0"/>
                <a:cs typeface="Times New Roman" panose="02020603050405020304" pitchFamily="18" charset="0"/>
              </a:rPr>
              <a:t> </a:t>
            </a:r>
            <a:endParaRPr kumimoji="0" lang="it-IT" altLang="it-IT" sz="1800" b="0"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127086475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EBF0F9"/>
        </a:solidFill>
        <a:effectLst/>
      </p:bgPr>
    </p:bg>
    <p:spTree>
      <p:nvGrpSpPr>
        <p:cNvPr id="1" name=""/>
        <p:cNvGrpSpPr/>
        <p:nvPr/>
      </p:nvGrpSpPr>
      <p:grpSpPr>
        <a:xfrm>
          <a:off x="0" y="0"/>
          <a:ext cx="0" cy="0"/>
          <a:chOff x="0" y="0"/>
          <a:chExt cx="0" cy="0"/>
        </a:xfrm>
      </p:grpSpPr>
      <p:sp>
        <p:nvSpPr>
          <p:cNvPr id="4" name="Casella di testo 2">
            <a:extLst>
              <a:ext uri="{FF2B5EF4-FFF2-40B4-BE49-F238E27FC236}">
                <a16:creationId xmlns:a16="http://schemas.microsoft.com/office/drawing/2014/main" id="{A535B642-3B7A-2B9F-BACA-BC9A645C1DF9}"/>
              </a:ext>
            </a:extLst>
          </p:cNvPr>
          <p:cNvSpPr txBox="1"/>
          <p:nvPr/>
        </p:nvSpPr>
        <p:spPr>
          <a:xfrm>
            <a:off x="5850689" y="6180027"/>
            <a:ext cx="1666875" cy="295275"/>
          </a:xfrm>
          <a:prstGeom prst="rect">
            <a:avLst/>
          </a:prstGeom>
          <a:noFill/>
          <a:ln w="6350">
            <a:noFill/>
          </a:ln>
        </p:spPr>
        <p:txBody>
          <a:bodyPr rot="0" spcFirstLastPara="0" vert="horz" wrap="square" lIns="91440" tIns="45720" rIns="91440" bIns="45720" numCol="1" spcCol="0" rtlCol="0" fromWordArt="0" anchor="t" anchorCtr="0" forceAA="0" compatLnSpc="1">
            <a:prstTxWarp prst="textNoShape">
              <a:avLst/>
            </a:prstTxWarp>
            <a:noAutofit/>
          </a:bodyPr>
          <a:lstStyle/>
          <a:p>
            <a:pPr algn="just">
              <a:spcAft>
                <a:spcPts val="800"/>
              </a:spcAft>
            </a:pPr>
            <a:r>
              <a:rPr lang="it-IT" sz="1000" dirty="0">
                <a:solidFill>
                  <a:srgbClr val="002060"/>
                </a:solidFill>
                <a:effectLst/>
                <a:latin typeface="Titillium Web" panose="00000500000000000000" pitchFamily="2" charset="0"/>
                <a:ea typeface="Calibri" panose="020F0502020204030204" pitchFamily="34" charset="0"/>
                <a:cs typeface="Calibri" panose="020F0502020204030204" pitchFamily="34" charset="0"/>
              </a:rPr>
              <a:t>In collaborazione con</a:t>
            </a:r>
            <a:endParaRPr lang="it-IT" sz="1200" dirty="0">
              <a:effectLst/>
              <a:latin typeface="Titillium Web" panose="00000500000000000000" pitchFamily="2" charset="0"/>
              <a:ea typeface="Calibri" panose="020F0502020204030204" pitchFamily="34" charset="0"/>
              <a:cs typeface="Calibri" panose="020F0502020204030204" pitchFamily="34" charset="0"/>
            </a:endParaRPr>
          </a:p>
        </p:txBody>
      </p:sp>
      <p:pic>
        <p:nvPicPr>
          <p:cNvPr id="5" name="Immagine 4">
            <a:extLst>
              <a:ext uri="{FF2B5EF4-FFF2-40B4-BE49-F238E27FC236}">
                <a16:creationId xmlns:a16="http://schemas.microsoft.com/office/drawing/2014/main" id="{A458CFCB-C2DC-7920-C7E9-DEF8CB113A2B}"/>
              </a:ext>
            </a:extLst>
          </p:cNvPr>
          <p:cNvPicPr>
            <a:picLocks noChangeAspect="1"/>
          </p:cNvPicPr>
          <p:nvPr/>
        </p:nvPicPr>
        <p:blipFill>
          <a:blip r:embed="rId2"/>
          <a:stretch>
            <a:fillRect/>
          </a:stretch>
        </p:blipFill>
        <p:spPr>
          <a:xfrm>
            <a:off x="-1" y="0"/>
            <a:ext cx="9162867" cy="301658"/>
          </a:xfrm>
          <a:prstGeom prst="rect">
            <a:avLst/>
          </a:prstGeom>
        </p:spPr>
      </p:pic>
      <p:pic>
        <p:nvPicPr>
          <p:cNvPr id="6" name="Immagine 5">
            <a:extLst>
              <a:ext uri="{FF2B5EF4-FFF2-40B4-BE49-F238E27FC236}">
                <a16:creationId xmlns:a16="http://schemas.microsoft.com/office/drawing/2014/main" id="{51C6C4CE-0DA5-E952-98D4-FFF8E794AB0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bwMode="auto">
          <a:xfrm>
            <a:off x="7898130" y="359939"/>
            <a:ext cx="1245870" cy="1094105"/>
          </a:xfrm>
          <a:prstGeom prst="rect">
            <a:avLst/>
          </a:prstGeom>
          <a:noFill/>
          <a:ln>
            <a:noFill/>
          </a:ln>
        </p:spPr>
      </p:pic>
      <p:sp>
        <p:nvSpPr>
          <p:cNvPr id="9" name="CasellaDiTesto 8">
            <a:extLst>
              <a:ext uri="{FF2B5EF4-FFF2-40B4-BE49-F238E27FC236}">
                <a16:creationId xmlns:a16="http://schemas.microsoft.com/office/drawing/2014/main" id="{DF8E9BEE-F286-3393-E429-3B7E07773935}"/>
              </a:ext>
            </a:extLst>
          </p:cNvPr>
          <p:cNvSpPr txBox="1"/>
          <p:nvPr/>
        </p:nvSpPr>
        <p:spPr>
          <a:xfrm>
            <a:off x="262302" y="6204553"/>
            <a:ext cx="1930481" cy="246221"/>
          </a:xfrm>
          <a:prstGeom prst="rect">
            <a:avLst/>
          </a:prstGeom>
          <a:noFill/>
        </p:spPr>
        <p:txBody>
          <a:bodyPr wrap="square" rtlCol="0">
            <a:spAutoFit/>
          </a:bodyPr>
          <a:lstStyle/>
          <a:p>
            <a:r>
              <a:rPr lang="it-IT" sz="1000" b="1" i="1" dirty="0">
                <a:solidFill>
                  <a:srgbClr val="002060"/>
                </a:solidFill>
                <a:latin typeface="Titillium Web" panose="00000500000000000000" pitchFamily="2" charset="0"/>
              </a:rPr>
              <a:t>#forumpa2023</a:t>
            </a:r>
          </a:p>
        </p:txBody>
      </p:sp>
      <p:pic>
        <p:nvPicPr>
          <p:cNvPr id="1026" name="Picture 2" descr="FPA - Innovazione nella Pubblica Amministrazione e Forum PA">
            <a:extLst>
              <a:ext uri="{FF2B5EF4-FFF2-40B4-BE49-F238E27FC236}">
                <a16:creationId xmlns:a16="http://schemas.microsoft.com/office/drawing/2014/main" id="{2E94580F-ABE1-2B6C-B0FB-CD9D5EAFF92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001701" y="5702411"/>
            <a:ext cx="1110819" cy="1110819"/>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ASviS - CAI">
            <a:extLst>
              <a:ext uri="{FF2B5EF4-FFF2-40B4-BE49-F238E27FC236}">
                <a16:creationId xmlns:a16="http://schemas.microsoft.com/office/drawing/2014/main" id="{20973168-8EBE-CD2C-8C8B-ADF5EFBE46EE}"/>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111012" y="5768274"/>
            <a:ext cx="1819552" cy="979092"/>
          </a:xfrm>
          <a:prstGeom prst="rect">
            <a:avLst/>
          </a:prstGeom>
          <a:noFill/>
          <a:extLst>
            <a:ext uri="{909E8E84-426E-40DD-AFC4-6F175D3DCCD1}">
              <a14:hiddenFill xmlns:a14="http://schemas.microsoft.com/office/drawing/2010/main">
                <a:solidFill>
                  <a:srgbClr val="FFFFFF"/>
                </a:solidFill>
              </a14:hiddenFill>
            </a:ext>
          </a:extLst>
        </p:spPr>
      </p:pic>
      <p:sp>
        <p:nvSpPr>
          <p:cNvPr id="2" name="CasellaDiTesto 1">
            <a:extLst>
              <a:ext uri="{FF2B5EF4-FFF2-40B4-BE49-F238E27FC236}">
                <a16:creationId xmlns:a16="http://schemas.microsoft.com/office/drawing/2014/main" id="{BD25E33E-1FF3-69D1-4713-774824322CF8}"/>
              </a:ext>
            </a:extLst>
          </p:cNvPr>
          <p:cNvSpPr txBox="1"/>
          <p:nvPr/>
        </p:nvSpPr>
        <p:spPr>
          <a:xfrm>
            <a:off x="215170" y="553048"/>
            <a:ext cx="8732523" cy="707886"/>
          </a:xfrm>
          <a:prstGeom prst="rect">
            <a:avLst/>
          </a:prstGeom>
          <a:noFill/>
        </p:spPr>
        <p:txBody>
          <a:bodyPr wrap="square" rtlCol="0">
            <a:spAutoFit/>
          </a:bodyPr>
          <a:lstStyle/>
          <a:p>
            <a:pPr rtl="0" fontAlgn="base"/>
            <a:r>
              <a:rPr lang="it-IT" sz="1600" b="1" i="0" dirty="0">
                <a:solidFill>
                  <a:srgbClr val="2F5496"/>
                </a:solidFill>
                <a:effectLst/>
                <a:latin typeface="Titillium Web" panose="00000500000000000000" pitchFamily="2" charset="0"/>
              </a:rPr>
              <a:t>FORUM PA 2023</a:t>
            </a:r>
            <a:br>
              <a:rPr lang="it-IT" sz="1600" b="1" i="0" dirty="0">
                <a:solidFill>
                  <a:srgbClr val="2F5496"/>
                </a:solidFill>
                <a:effectLst/>
                <a:latin typeface="Titillium Web" panose="00000500000000000000" pitchFamily="2" charset="0"/>
              </a:rPr>
            </a:br>
            <a:r>
              <a:rPr lang="it-IT" sz="1200" i="0" dirty="0">
                <a:solidFill>
                  <a:srgbClr val="2F5496"/>
                </a:solidFill>
                <a:effectLst/>
                <a:latin typeface="Titillium Web" panose="00000500000000000000" pitchFamily="2" charset="0"/>
              </a:rPr>
              <a:t>«PA SOSTENIBILE 2023»</a:t>
            </a:r>
            <a:endParaRPr lang="it-IT" sz="1200" i="0" dirty="0">
              <a:solidFill>
                <a:srgbClr val="000000"/>
              </a:solidFill>
              <a:effectLst/>
              <a:latin typeface="Segoe UI" panose="020B0502040204020203" pitchFamily="34" charset="0"/>
            </a:endParaRPr>
          </a:p>
          <a:p>
            <a:pPr rtl="0" fontAlgn="base"/>
            <a:r>
              <a:rPr lang="it-IT" sz="1200" dirty="0">
                <a:solidFill>
                  <a:srgbClr val="2F5496"/>
                </a:solidFill>
                <a:latin typeface="Titillium Web" panose="00000500000000000000" pitchFamily="2" charset="0"/>
              </a:rPr>
              <a:t>I</a:t>
            </a:r>
            <a:r>
              <a:rPr lang="it-IT" sz="1200" i="0" dirty="0">
                <a:solidFill>
                  <a:srgbClr val="2F5496"/>
                </a:solidFill>
                <a:effectLst/>
                <a:latin typeface="Titillium Web" panose="00000500000000000000" pitchFamily="2" charset="0"/>
              </a:rPr>
              <a:t>nclusione, empowerment e persone</a:t>
            </a:r>
            <a:endParaRPr lang="it-IT" sz="1200" i="0" dirty="0">
              <a:solidFill>
                <a:srgbClr val="000000"/>
              </a:solidFill>
              <a:effectLst/>
              <a:latin typeface="Segoe UI" panose="020B0502040204020203" pitchFamily="34" charset="0"/>
            </a:endParaRPr>
          </a:p>
        </p:txBody>
      </p:sp>
      <p:cxnSp>
        <p:nvCxnSpPr>
          <p:cNvPr id="3" name="Connettore diritto 2">
            <a:extLst>
              <a:ext uri="{FF2B5EF4-FFF2-40B4-BE49-F238E27FC236}">
                <a16:creationId xmlns:a16="http://schemas.microsoft.com/office/drawing/2014/main" id="{6C5C0EF1-898E-F9C0-6112-C5F44B5474AE}"/>
              </a:ext>
            </a:extLst>
          </p:cNvPr>
          <p:cNvCxnSpPr/>
          <p:nvPr/>
        </p:nvCxnSpPr>
        <p:spPr>
          <a:xfrm>
            <a:off x="215170" y="1384917"/>
            <a:ext cx="7108908"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7" name="Google Shape;105;p18">
            <a:extLst>
              <a:ext uri="{FF2B5EF4-FFF2-40B4-BE49-F238E27FC236}">
                <a16:creationId xmlns:a16="http://schemas.microsoft.com/office/drawing/2014/main" id="{2542426D-C8F7-0076-3FB7-94EB6EE75273}"/>
              </a:ext>
            </a:extLst>
          </p:cNvPr>
          <p:cNvSpPr txBox="1"/>
          <p:nvPr/>
        </p:nvSpPr>
        <p:spPr>
          <a:xfrm>
            <a:off x="361874" y="1260934"/>
            <a:ext cx="7986300" cy="2800271"/>
          </a:xfrm>
          <a:prstGeom prst="rect">
            <a:avLst/>
          </a:prstGeom>
          <a:noFill/>
          <a:ln>
            <a:noFill/>
          </a:ln>
        </p:spPr>
        <p:txBody>
          <a:bodyPr spcFirstLastPara="1" wrap="square" lIns="91425" tIns="91425" rIns="91425" bIns="91425" anchor="t" anchorCtr="0">
            <a:noAutofit/>
          </a:bodyPr>
          <a:lstStyle/>
          <a:p>
            <a:pPr marL="0" marR="0" lvl="0" indent="0" rtl="0">
              <a:lnSpc>
                <a:spcPct val="90000"/>
              </a:lnSpc>
              <a:spcBef>
                <a:spcPts val="0"/>
              </a:spcBef>
              <a:spcAft>
                <a:spcPts val="0"/>
              </a:spcAft>
              <a:buClr>
                <a:srgbClr val="000000"/>
              </a:buClr>
              <a:buSzPts val="2400"/>
              <a:buFont typeface="Arial"/>
              <a:buNone/>
            </a:pPr>
            <a:r>
              <a:rPr lang="it-IT" sz="2000" b="1" i="0" u="none" strike="noStrike" cap="none" dirty="0">
                <a:solidFill>
                  <a:srgbClr val="002060"/>
                </a:solidFill>
                <a:latin typeface="Titillium Web"/>
                <a:ea typeface="Titillium Web"/>
                <a:cs typeface="Titillium Web"/>
                <a:sym typeface="Titillium Web"/>
              </a:rPr>
              <a:t>GRUPPO DI LAVORO</a:t>
            </a:r>
          </a:p>
          <a:p>
            <a:pPr algn="l"/>
            <a:r>
              <a:rPr lang="it-IT" sz="2000" b="1" i="0" dirty="0">
                <a:solidFill>
                  <a:srgbClr val="1D2228"/>
                </a:solidFill>
                <a:effectLst/>
                <a:latin typeface="times new roman" panose="02020603050405020304" pitchFamily="18" charset="0"/>
              </a:rPr>
              <a:t>Chi? </a:t>
            </a:r>
            <a:r>
              <a:rPr lang="it-IT" sz="2000" b="0" i="0" dirty="0">
                <a:solidFill>
                  <a:srgbClr val="1D2228"/>
                </a:solidFill>
                <a:effectLst/>
                <a:latin typeface="times new roman" panose="02020603050405020304" pitchFamily="18" charset="0"/>
              </a:rPr>
              <a:t>Il progetto è promosso dall’Associazione Ambiente e bicicletta delle Amministrazioni pubbliche "Fiab - Roma - BiciPA - A.P.S." che raccoglie i ciclisti della Pubblica Amministrazione ed ha come scopo quello di favorire l'utilizzo della mobilità dolce, la riduzione dell'inquinamento e del miglioramento della qualità della vita grazie alle best practice di utilizzo della bicicletta casa-lavoro e casa-scuola.</a:t>
            </a:r>
          </a:p>
          <a:p>
            <a:pPr>
              <a:lnSpc>
                <a:spcPct val="115000"/>
              </a:lnSpc>
              <a:spcAft>
                <a:spcPts val="1000"/>
              </a:spcAft>
            </a:pPr>
            <a:r>
              <a:rPr lang="it-IT" sz="1800" b="1" dirty="0">
                <a:effectLst/>
                <a:latin typeface="Calibri" panose="020F0502020204030204" pitchFamily="34" charset="0"/>
                <a:ea typeface="Calibri" panose="020F0502020204030204" pitchFamily="34" charset="0"/>
                <a:cs typeface="Times New Roman" panose="02020603050405020304" pitchFamily="18" charset="0"/>
              </a:rPr>
              <a:t>Dove?:</a:t>
            </a:r>
            <a:r>
              <a:rPr lang="it-IT" sz="1800" dirty="0">
                <a:effectLst/>
                <a:latin typeface="Calibri" panose="020F0502020204030204" pitchFamily="34" charset="0"/>
                <a:ea typeface="Calibri" panose="020F0502020204030204" pitchFamily="34" charset="0"/>
                <a:cs typeface="Times New Roman" panose="02020603050405020304" pitchFamily="18" charset="0"/>
              </a:rPr>
              <a:t> Le lezioni si svolgeranno nella ciclofficina «</a:t>
            </a:r>
            <a:r>
              <a:rPr lang="it-IT" sz="1800" dirty="0" err="1">
                <a:effectLst/>
                <a:latin typeface="Calibri" panose="020F0502020204030204" pitchFamily="34" charset="0"/>
                <a:ea typeface="Calibri" panose="020F0502020204030204" pitchFamily="34" charset="0"/>
                <a:cs typeface="Times New Roman" panose="02020603050405020304" pitchFamily="18" charset="0"/>
              </a:rPr>
              <a:t>DoctorBike</a:t>
            </a:r>
            <a:r>
              <a:rPr lang="it-IT" sz="1800" dirty="0">
                <a:effectLst/>
                <a:latin typeface="Calibri" panose="020F0502020204030204" pitchFamily="34" charset="0"/>
                <a:ea typeface="Calibri" panose="020F0502020204030204" pitchFamily="34" charset="0"/>
                <a:cs typeface="Times New Roman" panose="02020603050405020304" pitchFamily="18" charset="0"/>
              </a:rPr>
              <a:t>» in via Filippi 57 – Roma (zona San Paolo) al riparo dal traffico automobilistico + una gita urbana con appuntamento e rientro nel luogo dove si svolgono lezioni.</a:t>
            </a:r>
            <a:br>
              <a:rPr lang="it-IT" sz="1800" dirty="0">
                <a:effectLst/>
                <a:latin typeface="Calibri" panose="020F0502020204030204" pitchFamily="34" charset="0"/>
                <a:ea typeface="Calibri" panose="020F0502020204030204" pitchFamily="34" charset="0"/>
                <a:cs typeface="Times New Roman" panose="02020603050405020304" pitchFamily="18" charset="0"/>
              </a:rPr>
            </a:br>
            <a:r>
              <a:rPr lang="it-IT" sz="1800" b="1" dirty="0">
                <a:effectLst/>
                <a:latin typeface="Calibri" panose="020F0502020204030204" pitchFamily="34" charset="0"/>
                <a:ea typeface="Calibri" panose="020F0502020204030204" pitchFamily="34" charset="0"/>
                <a:cs typeface="Times New Roman" panose="02020603050405020304" pitchFamily="18" charset="0"/>
              </a:rPr>
              <a:t>Quando?:</a:t>
            </a:r>
            <a:r>
              <a:rPr lang="it-IT" sz="1800" dirty="0">
                <a:effectLst/>
                <a:latin typeface="Calibri" panose="020F0502020204030204" pitchFamily="34" charset="0"/>
                <a:ea typeface="Calibri" panose="020F0502020204030204" pitchFamily="34" charset="0"/>
                <a:cs typeface="Times New Roman" panose="02020603050405020304" pitchFamily="18" charset="0"/>
              </a:rPr>
              <a:t> 4 incontri di 1 ora cadauno e 1 gita urbana domenica con brindisi e dolce 2 ore.</a:t>
            </a:r>
            <a:br>
              <a:rPr lang="it-IT" sz="1800" dirty="0">
                <a:effectLst/>
                <a:latin typeface="Calibri" panose="020F0502020204030204" pitchFamily="34" charset="0"/>
                <a:ea typeface="Calibri" panose="020F0502020204030204" pitchFamily="34" charset="0"/>
                <a:cs typeface="Times New Roman" panose="02020603050405020304" pitchFamily="18" charset="0"/>
              </a:rPr>
            </a:br>
            <a:r>
              <a:rPr lang="it-IT" sz="1800" b="1" dirty="0">
                <a:effectLst/>
                <a:latin typeface="Calibri" panose="020F0502020204030204" pitchFamily="34" charset="0"/>
                <a:ea typeface="Calibri" panose="020F0502020204030204" pitchFamily="34" charset="0"/>
                <a:cs typeface="Times New Roman" panose="02020603050405020304" pitchFamily="18" charset="0"/>
              </a:rPr>
              <a:t>Come?:</a:t>
            </a:r>
            <a:r>
              <a:rPr lang="it-IT" sz="1800" dirty="0">
                <a:effectLst/>
                <a:latin typeface="Calibri" panose="020F0502020204030204" pitchFamily="34" charset="0"/>
                <a:ea typeface="Calibri" panose="020F0502020204030204" pitchFamily="34" charset="0"/>
                <a:cs typeface="Times New Roman" panose="02020603050405020304" pitchFamily="18" charset="0"/>
              </a:rPr>
              <a:t> Biciclette con telaio piccolo, tipo Graziella – per il primo giorno del corso e biciclette da donna con telaio medio, tipo City bike – dal secondo al quinto giorno del corso</a:t>
            </a:r>
            <a:br>
              <a:rPr lang="it-IT" sz="1800" b="1" dirty="0">
                <a:effectLst/>
                <a:latin typeface="Calibri" panose="020F0502020204030204" pitchFamily="34" charset="0"/>
                <a:ea typeface="Calibri" panose="020F0502020204030204" pitchFamily="34" charset="0"/>
                <a:cs typeface="Times New Roman" panose="02020603050405020304" pitchFamily="18" charset="0"/>
              </a:rPr>
            </a:br>
            <a:endParaRPr lang="it-IT" sz="2000" dirty="0">
              <a:solidFill>
                <a:srgbClr val="1D2228"/>
              </a:solidFill>
              <a:latin typeface="times new roman" panose="02020603050405020304" pitchFamily="18" charset="0"/>
            </a:endParaRPr>
          </a:p>
          <a:p>
            <a:pPr algn="l"/>
            <a:endParaRPr lang="it-IT" sz="2000" b="0" i="0" dirty="0">
              <a:solidFill>
                <a:srgbClr val="1D2228"/>
              </a:solidFill>
              <a:effectLst/>
              <a:latin typeface="times new roman" panose="02020603050405020304" pitchFamily="18" charset="0"/>
            </a:endParaRPr>
          </a:p>
          <a:p>
            <a:pPr algn="l"/>
            <a:endParaRPr lang="it-IT" sz="2000" dirty="0">
              <a:solidFill>
                <a:srgbClr val="1D2228"/>
              </a:solidFill>
              <a:latin typeface="times new roman" panose="02020603050405020304" pitchFamily="18" charset="0"/>
            </a:endParaRPr>
          </a:p>
          <a:p>
            <a:pPr algn="l"/>
            <a:r>
              <a:rPr lang="it-IT" sz="2000" b="0" i="0" dirty="0">
                <a:solidFill>
                  <a:srgbClr val="1D2228"/>
                </a:solidFill>
                <a:effectLst/>
                <a:latin typeface="times new roman" panose="02020603050405020304" pitchFamily="18" charset="0"/>
              </a:rPr>
              <a:t>Il corso sarà svolto in un </a:t>
            </a:r>
          </a:p>
          <a:p>
            <a:pPr algn="l"/>
            <a:endParaRPr lang="it-IT" sz="2000" b="0" i="0" dirty="0">
              <a:solidFill>
                <a:srgbClr val="1D2228"/>
              </a:solidFill>
              <a:effectLst/>
              <a:latin typeface="times new roman" panose="02020603050405020304" pitchFamily="18" charset="0"/>
            </a:endParaRPr>
          </a:p>
        </p:txBody>
      </p:sp>
    </p:spTree>
    <p:extLst>
      <p:ext uri="{BB962C8B-B14F-4D97-AF65-F5344CB8AC3E}">
        <p14:creationId xmlns:p14="http://schemas.microsoft.com/office/powerpoint/2010/main" val="244944019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EBF0F9"/>
        </a:solidFill>
        <a:effectLst/>
      </p:bgPr>
    </p:bg>
    <p:spTree>
      <p:nvGrpSpPr>
        <p:cNvPr id="1" name=""/>
        <p:cNvGrpSpPr/>
        <p:nvPr/>
      </p:nvGrpSpPr>
      <p:grpSpPr>
        <a:xfrm>
          <a:off x="0" y="0"/>
          <a:ext cx="0" cy="0"/>
          <a:chOff x="0" y="0"/>
          <a:chExt cx="0" cy="0"/>
        </a:xfrm>
      </p:grpSpPr>
      <p:sp>
        <p:nvSpPr>
          <p:cNvPr id="4" name="Casella di testo 2">
            <a:extLst>
              <a:ext uri="{FF2B5EF4-FFF2-40B4-BE49-F238E27FC236}">
                <a16:creationId xmlns:a16="http://schemas.microsoft.com/office/drawing/2014/main" id="{A535B642-3B7A-2B9F-BACA-BC9A645C1DF9}"/>
              </a:ext>
            </a:extLst>
          </p:cNvPr>
          <p:cNvSpPr txBox="1"/>
          <p:nvPr/>
        </p:nvSpPr>
        <p:spPr>
          <a:xfrm>
            <a:off x="5850689" y="6180027"/>
            <a:ext cx="1666875" cy="295275"/>
          </a:xfrm>
          <a:prstGeom prst="rect">
            <a:avLst/>
          </a:prstGeom>
          <a:noFill/>
          <a:ln w="6350">
            <a:noFill/>
          </a:ln>
        </p:spPr>
        <p:txBody>
          <a:bodyPr rot="0" spcFirstLastPara="0" vert="horz" wrap="square" lIns="91440" tIns="45720" rIns="91440" bIns="45720" numCol="1" spcCol="0" rtlCol="0" fromWordArt="0" anchor="t" anchorCtr="0" forceAA="0" compatLnSpc="1">
            <a:prstTxWarp prst="textNoShape">
              <a:avLst/>
            </a:prstTxWarp>
            <a:noAutofit/>
          </a:bodyPr>
          <a:lstStyle/>
          <a:p>
            <a:pPr algn="just">
              <a:spcAft>
                <a:spcPts val="800"/>
              </a:spcAft>
            </a:pPr>
            <a:r>
              <a:rPr lang="it-IT" sz="1000" dirty="0">
                <a:solidFill>
                  <a:srgbClr val="002060"/>
                </a:solidFill>
                <a:effectLst/>
                <a:latin typeface="Titillium Web" panose="00000500000000000000" pitchFamily="2" charset="0"/>
                <a:ea typeface="Calibri" panose="020F0502020204030204" pitchFamily="34" charset="0"/>
                <a:cs typeface="Calibri" panose="020F0502020204030204" pitchFamily="34" charset="0"/>
              </a:rPr>
              <a:t>In collaborazione con</a:t>
            </a:r>
            <a:endParaRPr lang="it-IT" sz="1200" dirty="0">
              <a:effectLst/>
              <a:latin typeface="Titillium Web" panose="00000500000000000000" pitchFamily="2" charset="0"/>
              <a:ea typeface="Calibri" panose="020F0502020204030204" pitchFamily="34" charset="0"/>
              <a:cs typeface="Calibri" panose="020F0502020204030204" pitchFamily="34" charset="0"/>
            </a:endParaRPr>
          </a:p>
        </p:txBody>
      </p:sp>
      <p:pic>
        <p:nvPicPr>
          <p:cNvPr id="5" name="Immagine 4">
            <a:extLst>
              <a:ext uri="{FF2B5EF4-FFF2-40B4-BE49-F238E27FC236}">
                <a16:creationId xmlns:a16="http://schemas.microsoft.com/office/drawing/2014/main" id="{A458CFCB-C2DC-7920-C7E9-DEF8CB113A2B}"/>
              </a:ext>
            </a:extLst>
          </p:cNvPr>
          <p:cNvPicPr>
            <a:picLocks noChangeAspect="1"/>
          </p:cNvPicPr>
          <p:nvPr/>
        </p:nvPicPr>
        <p:blipFill>
          <a:blip r:embed="rId2"/>
          <a:stretch>
            <a:fillRect/>
          </a:stretch>
        </p:blipFill>
        <p:spPr>
          <a:xfrm>
            <a:off x="-1" y="0"/>
            <a:ext cx="9162867" cy="301658"/>
          </a:xfrm>
          <a:prstGeom prst="rect">
            <a:avLst/>
          </a:prstGeom>
        </p:spPr>
      </p:pic>
      <p:pic>
        <p:nvPicPr>
          <p:cNvPr id="6" name="Immagine 5">
            <a:extLst>
              <a:ext uri="{FF2B5EF4-FFF2-40B4-BE49-F238E27FC236}">
                <a16:creationId xmlns:a16="http://schemas.microsoft.com/office/drawing/2014/main" id="{51C6C4CE-0DA5-E952-98D4-FFF8E794AB0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bwMode="auto">
          <a:xfrm>
            <a:off x="7898130" y="359939"/>
            <a:ext cx="1245870" cy="1094105"/>
          </a:xfrm>
          <a:prstGeom prst="rect">
            <a:avLst/>
          </a:prstGeom>
          <a:noFill/>
          <a:ln>
            <a:noFill/>
          </a:ln>
        </p:spPr>
      </p:pic>
      <p:sp>
        <p:nvSpPr>
          <p:cNvPr id="9" name="CasellaDiTesto 8">
            <a:extLst>
              <a:ext uri="{FF2B5EF4-FFF2-40B4-BE49-F238E27FC236}">
                <a16:creationId xmlns:a16="http://schemas.microsoft.com/office/drawing/2014/main" id="{DF8E9BEE-F286-3393-E429-3B7E07773935}"/>
              </a:ext>
            </a:extLst>
          </p:cNvPr>
          <p:cNvSpPr txBox="1"/>
          <p:nvPr/>
        </p:nvSpPr>
        <p:spPr>
          <a:xfrm>
            <a:off x="262302" y="6204553"/>
            <a:ext cx="1930481" cy="246221"/>
          </a:xfrm>
          <a:prstGeom prst="rect">
            <a:avLst/>
          </a:prstGeom>
          <a:noFill/>
        </p:spPr>
        <p:txBody>
          <a:bodyPr wrap="square" rtlCol="0">
            <a:spAutoFit/>
          </a:bodyPr>
          <a:lstStyle/>
          <a:p>
            <a:r>
              <a:rPr lang="it-IT" sz="1000" b="1" i="1" dirty="0">
                <a:solidFill>
                  <a:srgbClr val="002060"/>
                </a:solidFill>
                <a:latin typeface="Titillium Web" panose="00000500000000000000" pitchFamily="2" charset="0"/>
              </a:rPr>
              <a:t>#forumpa2023</a:t>
            </a:r>
          </a:p>
        </p:txBody>
      </p:sp>
      <p:pic>
        <p:nvPicPr>
          <p:cNvPr id="1026" name="Picture 2" descr="FPA - Innovazione nella Pubblica Amministrazione e Forum PA">
            <a:extLst>
              <a:ext uri="{FF2B5EF4-FFF2-40B4-BE49-F238E27FC236}">
                <a16:creationId xmlns:a16="http://schemas.microsoft.com/office/drawing/2014/main" id="{2E94580F-ABE1-2B6C-B0FB-CD9D5EAFF92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001701" y="5702411"/>
            <a:ext cx="1110819" cy="1110819"/>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ASviS - CAI">
            <a:extLst>
              <a:ext uri="{FF2B5EF4-FFF2-40B4-BE49-F238E27FC236}">
                <a16:creationId xmlns:a16="http://schemas.microsoft.com/office/drawing/2014/main" id="{20973168-8EBE-CD2C-8C8B-ADF5EFBE46EE}"/>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111012" y="5768274"/>
            <a:ext cx="1819552" cy="979092"/>
          </a:xfrm>
          <a:prstGeom prst="rect">
            <a:avLst/>
          </a:prstGeom>
          <a:noFill/>
          <a:extLst>
            <a:ext uri="{909E8E84-426E-40DD-AFC4-6F175D3DCCD1}">
              <a14:hiddenFill xmlns:a14="http://schemas.microsoft.com/office/drawing/2010/main">
                <a:solidFill>
                  <a:srgbClr val="FFFFFF"/>
                </a:solidFill>
              </a14:hiddenFill>
            </a:ext>
          </a:extLst>
        </p:spPr>
      </p:pic>
      <p:sp>
        <p:nvSpPr>
          <p:cNvPr id="2" name="CasellaDiTesto 1">
            <a:extLst>
              <a:ext uri="{FF2B5EF4-FFF2-40B4-BE49-F238E27FC236}">
                <a16:creationId xmlns:a16="http://schemas.microsoft.com/office/drawing/2014/main" id="{BD25E33E-1FF3-69D1-4713-774824322CF8}"/>
              </a:ext>
            </a:extLst>
          </p:cNvPr>
          <p:cNvSpPr txBox="1"/>
          <p:nvPr/>
        </p:nvSpPr>
        <p:spPr>
          <a:xfrm>
            <a:off x="215170" y="553048"/>
            <a:ext cx="8732523" cy="707886"/>
          </a:xfrm>
          <a:prstGeom prst="rect">
            <a:avLst/>
          </a:prstGeom>
          <a:noFill/>
        </p:spPr>
        <p:txBody>
          <a:bodyPr wrap="square" rtlCol="0">
            <a:spAutoFit/>
          </a:bodyPr>
          <a:lstStyle/>
          <a:p>
            <a:pPr rtl="0" fontAlgn="base"/>
            <a:r>
              <a:rPr lang="it-IT" sz="1600" b="1" i="0" dirty="0">
                <a:solidFill>
                  <a:srgbClr val="2F5496"/>
                </a:solidFill>
                <a:effectLst/>
                <a:latin typeface="Titillium Web" panose="00000500000000000000" pitchFamily="2" charset="0"/>
              </a:rPr>
              <a:t>FORUM PA 2023</a:t>
            </a:r>
            <a:br>
              <a:rPr lang="it-IT" sz="1600" b="1" i="0" dirty="0">
                <a:solidFill>
                  <a:srgbClr val="2F5496"/>
                </a:solidFill>
                <a:effectLst/>
                <a:latin typeface="Titillium Web" panose="00000500000000000000" pitchFamily="2" charset="0"/>
              </a:rPr>
            </a:br>
            <a:r>
              <a:rPr lang="it-IT" sz="1200" i="0" dirty="0">
                <a:solidFill>
                  <a:srgbClr val="2F5496"/>
                </a:solidFill>
                <a:effectLst/>
                <a:latin typeface="Titillium Web" panose="00000500000000000000" pitchFamily="2" charset="0"/>
              </a:rPr>
              <a:t>«PA SOSTENIBILE 2023»</a:t>
            </a:r>
            <a:endParaRPr lang="it-IT" sz="1200" i="0" dirty="0">
              <a:solidFill>
                <a:srgbClr val="000000"/>
              </a:solidFill>
              <a:effectLst/>
              <a:latin typeface="Segoe UI" panose="020B0502040204020203" pitchFamily="34" charset="0"/>
            </a:endParaRPr>
          </a:p>
          <a:p>
            <a:pPr rtl="0" fontAlgn="base"/>
            <a:r>
              <a:rPr lang="it-IT" sz="1200" dirty="0">
                <a:solidFill>
                  <a:srgbClr val="2F5496"/>
                </a:solidFill>
                <a:latin typeface="Titillium Web" panose="00000500000000000000" pitchFamily="2" charset="0"/>
              </a:rPr>
              <a:t>I</a:t>
            </a:r>
            <a:r>
              <a:rPr lang="it-IT" sz="1200" i="0" dirty="0">
                <a:solidFill>
                  <a:srgbClr val="2F5496"/>
                </a:solidFill>
                <a:effectLst/>
                <a:latin typeface="Titillium Web" panose="00000500000000000000" pitchFamily="2" charset="0"/>
              </a:rPr>
              <a:t>nclusione, empowerment e persone</a:t>
            </a:r>
            <a:endParaRPr lang="it-IT" sz="1200" i="0" dirty="0">
              <a:solidFill>
                <a:srgbClr val="000000"/>
              </a:solidFill>
              <a:effectLst/>
              <a:latin typeface="Segoe UI" panose="020B0502040204020203" pitchFamily="34" charset="0"/>
            </a:endParaRPr>
          </a:p>
        </p:txBody>
      </p:sp>
      <p:cxnSp>
        <p:nvCxnSpPr>
          <p:cNvPr id="3" name="Connettore diritto 2">
            <a:extLst>
              <a:ext uri="{FF2B5EF4-FFF2-40B4-BE49-F238E27FC236}">
                <a16:creationId xmlns:a16="http://schemas.microsoft.com/office/drawing/2014/main" id="{6C5C0EF1-898E-F9C0-6112-C5F44B5474AE}"/>
              </a:ext>
            </a:extLst>
          </p:cNvPr>
          <p:cNvCxnSpPr/>
          <p:nvPr/>
        </p:nvCxnSpPr>
        <p:spPr>
          <a:xfrm>
            <a:off x="215170" y="1384917"/>
            <a:ext cx="7108908"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7" name="Google Shape;105;p18">
            <a:extLst>
              <a:ext uri="{FF2B5EF4-FFF2-40B4-BE49-F238E27FC236}">
                <a16:creationId xmlns:a16="http://schemas.microsoft.com/office/drawing/2014/main" id="{2542426D-C8F7-0076-3FB7-94EB6EE75273}"/>
              </a:ext>
            </a:extLst>
          </p:cNvPr>
          <p:cNvSpPr txBox="1"/>
          <p:nvPr/>
        </p:nvSpPr>
        <p:spPr>
          <a:xfrm>
            <a:off x="262301" y="1260934"/>
            <a:ext cx="8732523" cy="2800271"/>
          </a:xfrm>
          <a:prstGeom prst="rect">
            <a:avLst/>
          </a:prstGeom>
          <a:noFill/>
          <a:ln>
            <a:noFill/>
          </a:ln>
        </p:spPr>
        <p:txBody>
          <a:bodyPr spcFirstLastPara="1" wrap="square" lIns="91425" tIns="91425" rIns="91425" bIns="91425" anchor="t" anchorCtr="0">
            <a:noAutofit/>
          </a:bodyPr>
          <a:lstStyle/>
          <a:p>
            <a:pPr marL="0" marR="0" lvl="0" indent="0" rtl="0">
              <a:lnSpc>
                <a:spcPct val="90000"/>
              </a:lnSpc>
              <a:spcBef>
                <a:spcPts val="0"/>
              </a:spcBef>
              <a:spcAft>
                <a:spcPts val="0"/>
              </a:spcAft>
              <a:buClr>
                <a:srgbClr val="000000"/>
              </a:buClr>
              <a:buSzPts val="2400"/>
              <a:buFont typeface="Arial"/>
              <a:buNone/>
            </a:pPr>
            <a:r>
              <a:rPr lang="it-IT" sz="2000" b="1" i="0" u="none" strike="noStrike" cap="none" dirty="0">
                <a:solidFill>
                  <a:srgbClr val="002060"/>
                </a:solidFill>
                <a:latin typeface="Titillium Web"/>
                <a:ea typeface="Titillium Web"/>
                <a:cs typeface="Titillium Web"/>
                <a:sym typeface="Titillium Web"/>
              </a:rPr>
              <a:t>PRESENTAZIONE DELLA SOLUZIONE 1/2</a:t>
            </a:r>
          </a:p>
          <a:p>
            <a:pPr algn="just">
              <a:lnSpc>
                <a:spcPct val="115000"/>
              </a:lnSpc>
              <a:spcAft>
                <a:spcPts val="1000"/>
              </a:spcAft>
            </a:pPr>
            <a:r>
              <a:rPr lang="it-IT" sz="1800" dirty="0">
                <a:effectLst/>
                <a:latin typeface="Calibri" panose="020F0502020204030204" pitchFamily="34" charset="0"/>
                <a:ea typeface="Calibri" panose="020F0502020204030204" pitchFamily="34" charset="0"/>
                <a:cs typeface="Times New Roman" panose="02020603050405020304" pitchFamily="18" charset="0"/>
              </a:rPr>
              <a:t>La bicicletta insegna: si può contare su di lei per andare dove si DECIDE di dirigersi. I continui equilibri giocosi da trovare insieme a lei consentono di praticare le regole della relazione, fornendo una lezione molto importante per la vita: si cambia, si può procedere verso la propria strada, solo muovendosi da dove si è. E che, infondo, l’equilibrio si ritrova insieme, in parità e armonia, spostandosi, pedalando, e andando avanti! </a:t>
            </a:r>
          </a:p>
          <a:p>
            <a:pPr algn="just">
              <a:lnSpc>
                <a:spcPct val="115000"/>
              </a:lnSpc>
              <a:spcAft>
                <a:spcPts val="1000"/>
              </a:spcAft>
            </a:pPr>
            <a:r>
              <a:rPr lang="it-IT" sz="1800" dirty="0">
                <a:effectLst/>
                <a:latin typeface="Calibri" panose="020F0502020204030204" pitchFamily="34" charset="0"/>
                <a:ea typeface="Calibri" panose="020F0502020204030204" pitchFamily="34" charset="0"/>
                <a:cs typeface="Times New Roman" panose="02020603050405020304" pitchFamily="18" charset="0"/>
              </a:rPr>
              <a:t>Secondo questi principi di libertà e di autonomia che Fiab-BiciPA organizza un corso di 4 lezioni da un’ora ciascuna + 1 gita urbana di due ore completamente gratuito a favore delle donne straniere a Roma. </a:t>
            </a:r>
          </a:p>
          <a:p>
            <a:pPr algn="just">
              <a:lnSpc>
                <a:spcPct val="115000"/>
              </a:lnSpc>
              <a:spcAft>
                <a:spcPts val="1000"/>
              </a:spcAft>
            </a:pPr>
            <a:r>
              <a:rPr lang="it-IT" b="1" dirty="0">
                <a:effectLst/>
                <a:latin typeface="Calibri" panose="020F0502020204030204" pitchFamily="34" charset="0"/>
                <a:ea typeface="Calibri" panose="020F0502020204030204" pitchFamily="34" charset="0"/>
                <a:cs typeface="Times New Roman" panose="02020603050405020304" pitchFamily="18" charset="0"/>
              </a:rPr>
              <a:t>Obiettivo generale </a:t>
            </a:r>
            <a:endParaRPr lang="it-IT"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1000"/>
              </a:spcAft>
            </a:pPr>
            <a:r>
              <a:rPr lang="it-IT" dirty="0">
                <a:effectLst/>
                <a:latin typeface="Calibri" panose="020F0502020204030204" pitchFamily="34" charset="0"/>
                <a:ea typeface="Calibri" panose="020F0502020204030204" pitchFamily="34" charset="0"/>
                <a:cs typeface="Times New Roman" panose="02020603050405020304" pitchFamily="18" charset="0"/>
              </a:rPr>
              <a:t>Il corso è destinato alle donne straniere di qualsiasi età, che non hanno mai usato la bicicletta, oppure che hanno bisogno di riprendere dimestichezza col mezzo perché non lo utilizzano da lungo tempo. Le bici saranno portate e prestate da </a:t>
            </a:r>
            <a:r>
              <a:rPr lang="it-IT" sz="1800" b="0" i="0" dirty="0">
                <a:solidFill>
                  <a:srgbClr val="1D2228"/>
                </a:solidFill>
                <a:effectLst/>
                <a:latin typeface="times new roman" panose="02020603050405020304" pitchFamily="18" charset="0"/>
              </a:rPr>
              <a:t>BiciPA </a:t>
            </a:r>
            <a:r>
              <a:rPr lang="it-IT" dirty="0">
                <a:effectLst/>
                <a:latin typeface="Calibri" panose="020F0502020204030204" pitchFamily="34" charset="0"/>
                <a:ea typeface="Calibri" panose="020F0502020204030204" pitchFamily="34" charset="0"/>
                <a:cs typeface="Times New Roman" panose="02020603050405020304" pitchFamily="18" charset="0"/>
              </a:rPr>
              <a:t>per svolgere le lezioni durante i giorni del corso. </a:t>
            </a:r>
          </a:p>
          <a:p>
            <a:pPr algn="just">
              <a:lnSpc>
                <a:spcPct val="115000"/>
              </a:lnSpc>
              <a:spcAft>
                <a:spcPts val="1000"/>
              </a:spcAft>
            </a:pPr>
            <a:endParaRPr lang="it-IT" sz="18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52620506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EBF0F9"/>
        </a:solidFill>
        <a:effectLst/>
      </p:bgPr>
    </p:bg>
    <p:spTree>
      <p:nvGrpSpPr>
        <p:cNvPr id="1" name=""/>
        <p:cNvGrpSpPr/>
        <p:nvPr/>
      </p:nvGrpSpPr>
      <p:grpSpPr>
        <a:xfrm>
          <a:off x="0" y="0"/>
          <a:ext cx="0" cy="0"/>
          <a:chOff x="0" y="0"/>
          <a:chExt cx="0" cy="0"/>
        </a:xfrm>
      </p:grpSpPr>
      <p:sp>
        <p:nvSpPr>
          <p:cNvPr id="4" name="Casella di testo 2">
            <a:extLst>
              <a:ext uri="{FF2B5EF4-FFF2-40B4-BE49-F238E27FC236}">
                <a16:creationId xmlns:a16="http://schemas.microsoft.com/office/drawing/2014/main" id="{A535B642-3B7A-2B9F-BACA-BC9A645C1DF9}"/>
              </a:ext>
            </a:extLst>
          </p:cNvPr>
          <p:cNvSpPr txBox="1"/>
          <p:nvPr/>
        </p:nvSpPr>
        <p:spPr>
          <a:xfrm>
            <a:off x="5850689" y="6180027"/>
            <a:ext cx="1666875" cy="295275"/>
          </a:xfrm>
          <a:prstGeom prst="rect">
            <a:avLst/>
          </a:prstGeom>
          <a:noFill/>
          <a:ln w="6350">
            <a:noFill/>
          </a:ln>
        </p:spPr>
        <p:txBody>
          <a:bodyPr rot="0" spcFirstLastPara="0" vert="horz" wrap="square" lIns="91440" tIns="45720" rIns="91440" bIns="45720" numCol="1" spcCol="0" rtlCol="0" fromWordArt="0" anchor="t" anchorCtr="0" forceAA="0" compatLnSpc="1">
            <a:prstTxWarp prst="textNoShape">
              <a:avLst/>
            </a:prstTxWarp>
            <a:noAutofit/>
          </a:bodyPr>
          <a:lstStyle/>
          <a:p>
            <a:pPr algn="just">
              <a:spcAft>
                <a:spcPts val="800"/>
              </a:spcAft>
            </a:pPr>
            <a:r>
              <a:rPr lang="it-IT" sz="1000" dirty="0">
                <a:solidFill>
                  <a:srgbClr val="002060"/>
                </a:solidFill>
                <a:effectLst/>
                <a:latin typeface="Titillium Web" panose="00000500000000000000" pitchFamily="2" charset="0"/>
                <a:ea typeface="Calibri" panose="020F0502020204030204" pitchFamily="34" charset="0"/>
                <a:cs typeface="Calibri" panose="020F0502020204030204" pitchFamily="34" charset="0"/>
              </a:rPr>
              <a:t>In collaborazione con</a:t>
            </a:r>
            <a:endParaRPr lang="it-IT" sz="1200" dirty="0">
              <a:effectLst/>
              <a:latin typeface="Titillium Web" panose="00000500000000000000" pitchFamily="2" charset="0"/>
              <a:ea typeface="Calibri" panose="020F0502020204030204" pitchFamily="34" charset="0"/>
              <a:cs typeface="Calibri" panose="020F0502020204030204" pitchFamily="34" charset="0"/>
            </a:endParaRPr>
          </a:p>
        </p:txBody>
      </p:sp>
      <p:pic>
        <p:nvPicPr>
          <p:cNvPr id="5" name="Immagine 4">
            <a:extLst>
              <a:ext uri="{FF2B5EF4-FFF2-40B4-BE49-F238E27FC236}">
                <a16:creationId xmlns:a16="http://schemas.microsoft.com/office/drawing/2014/main" id="{A458CFCB-C2DC-7920-C7E9-DEF8CB113A2B}"/>
              </a:ext>
            </a:extLst>
          </p:cNvPr>
          <p:cNvPicPr>
            <a:picLocks noChangeAspect="1"/>
          </p:cNvPicPr>
          <p:nvPr/>
        </p:nvPicPr>
        <p:blipFill>
          <a:blip r:embed="rId2"/>
          <a:stretch>
            <a:fillRect/>
          </a:stretch>
        </p:blipFill>
        <p:spPr>
          <a:xfrm>
            <a:off x="-1" y="0"/>
            <a:ext cx="9162867" cy="301658"/>
          </a:xfrm>
          <a:prstGeom prst="rect">
            <a:avLst/>
          </a:prstGeom>
        </p:spPr>
      </p:pic>
      <p:pic>
        <p:nvPicPr>
          <p:cNvPr id="6" name="Immagine 5">
            <a:extLst>
              <a:ext uri="{FF2B5EF4-FFF2-40B4-BE49-F238E27FC236}">
                <a16:creationId xmlns:a16="http://schemas.microsoft.com/office/drawing/2014/main" id="{51C6C4CE-0DA5-E952-98D4-FFF8E794AB0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bwMode="auto">
          <a:xfrm>
            <a:off x="7898130" y="359939"/>
            <a:ext cx="1245870" cy="1094105"/>
          </a:xfrm>
          <a:prstGeom prst="rect">
            <a:avLst/>
          </a:prstGeom>
          <a:noFill/>
          <a:ln>
            <a:noFill/>
          </a:ln>
        </p:spPr>
      </p:pic>
      <p:sp>
        <p:nvSpPr>
          <p:cNvPr id="9" name="CasellaDiTesto 8">
            <a:extLst>
              <a:ext uri="{FF2B5EF4-FFF2-40B4-BE49-F238E27FC236}">
                <a16:creationId xmlns:a16="http://schemas.microsoft.com/office/drawing/2014/main" id="{DF8E9BEE-F286-3393-E429-3B7E07773935}"/>
              </a:ext>
            </a:extLst>
          </p:cNvPr>
          <p:cNvSpPr txBox="1"/>
          <p:nvPr/>
        </p:nvSpPr>
        <p:spPr>
          <a:xfrm>
            <a:off x="262302" y="6204553"/>
            <a:ext cx="1930481" cy="246221"/>
          </a:xfrm>
          <a:prstGeom prst="rect">
            <a:avLst/>
          </a:prstGeom>
          <a:noFill/>
        </p:spPr>
        <p:txBody>
          <a:bodyPr wrap="square" rtlCol="0">
            <a:spAutoFit/>
          </a:bodyPr>
          <a:lstStyle/>
          <a:p>
            <a:r>
              <a:rPr lang="it-IT" sz="1000" b="1" i="1" dirty="0">
                <a:solidFill>
                  <a:srgbClr val="002060"/>
                </a:solidFill>
                <a:latin typeface="Titillium Web" panose="00000500000000000000" pitchFamily="2" charset="0"/>
              </a:rPr>
              <a:t>#forumpa2023</a:t>
            </a:r>
          </a:p>
        </p:txBody>
      </p:sp>
      <p:pic>
        <p:nvPicPr>
          <p:cNvPr id="1026" name="Picture 2" descr="FPA - Innovazione nella Pubblica Amministrazione e Forum PA">
            <a:extLst>
              <a:ext uri="{FF2B5EF4-FFF2-40B4-BE49-F238E27FC236}">
                <a16:creationId xmlns:a16="http://schemas.microsoft.com/office/drawing/2014/main" id="{2E94580F-ABE1-2B6C-B0FB-CD9D5EAFF92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001701" y="5702411"/>
            <a:ext cx="1110819" cy="1110819"/>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ASviS - CAI">
            <a:extLst>
              <a:ext uri="{FF2B5EF4-FFF2-40B4-BE49-F238E27FC236}">
                <a16:creationId xmlns:a16="http://schemas.microsoft.com/office/drawing/2014/main" id="{20973168-8EBE-CD2C-8C8B-ADF5EFBE46EE}"/>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111012" y="5768274"/>
            <a:ext cx="1819552" cy="979092"/>
          </a:xfrm>
          <a:prstGeom prst="rect">
            <a:avLst/>
          </a:prstGeom>
          <a:noFill/>
          <a:extLst>
            <a:ext uri="{909E8E84-426E-40DD-AFC4-6F175D3DCCD1}">
              <a14:hiddenFill xmlns:a14="http://schemas.microsoft.com/office/drawing/2010/main">
                <a:solidFill>
                  <a:srgbClr val="FFFFFF"/>
                </a:solidFill>
              </a14:hiddenFill>
            </a:ext>
          </a:extLst>
        </p:spPr>
      </p:pic>
      <p:sp>
        <p:nvSpPr>
          <p:cNvPr id="2" name="CasellaDiTesto 1">
            <a:extLst>
              <a:ext uri="{FF2B5EF4-FFF2-40B4-BE49-F238E27FC236}">
                <a16:creationId xmlns:a16="http://schemas.microsoft.com/office/drawing/2014/main" id="{BD25E33E-1FF3-69D1-4713-774824322CF8}"/>
              </a:ext>
            </a:extLst>
          </p:cNvPr>
          <p:cNvSpPr txBox="1"/>
          <p:nvPr/>
        </p:nvSpPr>
        <p:spPr>
          <a:xfrm>
            <a:off x="215170" y="553048"/>
            <a:ext cx="8732523" cy="707886"/>
          </a:xfrm>
          <a:prstGeom prst="rect">
            <a:avLst/>
          </a:prstGeom>
          <a:noFill/>
        </p:spPr>
        <p:txBody>
          <a:bodyPr wrap="square" rtlCol="0">
            <a:spAutoFit/>
          </a:bodyPr>
          <a:lstStyle/>
          <a:p>
            <a:pPr rtl="0" fontAlgn="base"/>
            <a:r>
              <a:rPr lang="it-IT" sz="1600" b="1" i="0" dirty="0">
                <a:solidFill>
                  <a:srgbClr val="2F5496"/>
                </a:solidFill>
                <a:effectLst/>
                <a:latin typeface="Titillium Web" panose="00000500000000000000" pitchFamily="2" charset="0"/>
              </a:rPr>
              <a:t>FORUM PA 2023</a:t>
            </a:r>
            <a:br>
              <a:rPr lang="it-IT" sz="1600" b="1" i="0" dirty="0">
                <a:solidFill>
                  <a:srgbClr val="2F5496"/>
                </a:solidFill>
                <a:effectLst/>
                <a:latin typeface="Titillium Web" panose="00000500000000000000" pitchFamily="2" charset="0"/>
              </a:rPr>
            </a:br>
            <a:r>
              <a:rPr lang="it-IT" sz="1200" i="0" dirty="0">
                <a:solidFill>
                  <a:srgbClr val="2F5496"/>
                </a:solidFill>
                <a:effectLst/>
                <a:latin typeface="Titillium Web" panose="00000500000000000000" pitchFamily="2" charset="0"/>
              </a:rPr>
              <a:t>«PA SOSTENIBILE 2023»</a:t>
            </a:r>
            <a:endParaRPr lang="it-IT" sz="1200" i="0" dirty="0">
              <a:solidFill>
                <a:srgbClr val="000000"/>
              </a:solidFill>
              <a:effectLst/>
              <a:latin typeface="Segoe UI" panose="020B0502040204020203" pitchFamily="34" charset="0"/>
            </a:endParaRPr>
          </a:p>
          <a:p>
            <a:pPr rtl="0" fontAlgn="base"/>
            <a:r>
              <a:rPr lang="it-IT" sz="1200" dirty="0">
                <a:solidFill>
                  <a:srgbClr val="2F5496"/>
                </a:solidFill>
                <a:latin typeface="Titillium Web" panose="00000500000000000000" pitchFamily="2" charset="0"/>
              </a:rPr>
              <a:t>I</a:t>
            </a:r>
            <a:r>
              <a:rPr lang="it-IT" sz="1200" i="0" dirty="0">
                <a:solidFill>
                  <a:srgbClr val="2F5496"/>
                </a:solidFill>
                <a:effectLst/>
                <a:latin typeface="Titillium Web" panose="00000500000000000000" pitchFamily="2" charset="0"/>
              </a:rPr>
              <a:t>nclusione, empowerment e persone</a:t>
            </a:r>
            <a:endParaRPr lang="it-IT" sz="1200" i="0" dirty="0">
              <a:solidFill>
                <a:srgbClr val="000000"/>
              </a:solidFill>
              <a:effectLst/>
              <a:latin typeface="Segoe UI" panose="020B0502040204020203" pitchFamily="34" charset="0"/>
            </a:endParaRPr>
          </a:p>
        </p:txBody>
      </p:sp>
      <p:cxnSp>
        <p:nvCxnSpPr>
          <p:cNvPr id="3" name="Connettore diritto 2">
            <a:extLst>
              <a:ext uri="{FF2B5EF4-FFF2-40B4-BE49-F238E27FC236}">
                <a16:creationId xmlns:a16="http://schemas.microsoft.com/office/drawing/2014/main" id="{6C5C0EF1-898E-F9C0-6112-C5F44B5474AE}"/>
              </a:ext>
            </a:extLst>
          </p:cNvPr>
          <p:cNvCxnSpPr/>
          <p:nvPr/>
        </p:nvCxnSpPr>
        <p:spPr>
          <a:xfrm>
            <a:off x="215170" y="1384917"/>
            <a:ext cx="7108908"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7" name="Google Shape;105;p18">
            <a:extLst>
              <a:ext uri="{FF2B5EF4-FFF2-40B4-BE49-F238E27FC236}">
                <a16:creationId xmlns:a16="http://schemas.microsoft.com/office/drawing/2014/main" id="{2542426D-C8F7-0076-3FB7-94EB6EE75273}"/>
              </a:ext>
            </a:extLst>
          </p:cNvPr>
          <p:cNvSpPr txBox="1"/>
          <p:nvPr/>
        </p:nvSpPr>
        <p:spPr>
          <a:xfrm>
            <a:off x="-1" y="1296128"/>
            <a:ext cx="9144001" cy="2800271"/>
          </a:xfrm>
          <a:prstGeom prst="rect">
            <a:avLst/>
          </a:prstGeom>
          <a:noFill/>
          <a:ln>
            <a:noFill/>
          </a:ln>
        </p:spPr>
        <p:txBody>
          <a:bodyPr spcFirstLastPara="1" wrap="square" lIns="91425" tIns="91425" rIns="91425" bIns="91425" anchor="t" anchorCtr="0">
            <a:noAutofit/>
          </a:bodyPr>
          <a:lstStyle/>
          <a:p>
            <a:pPr marL="0" marR="0" lvl="0" indent="0" rtl="0">
              <a:lnSpc>
                <a:spcPct val="90000"/>
              </a:lnSpc>
              <a:spcBef>
                <a:spcPts val="0"/>
              </a:spcBef>
              <a:spcAft>
                <a:spcPts val="0"/>
              </a:spcAft>
              <a:buClr>
                <a:srgbClr val="000000"/>
              </a:buClr>
              <a:buSzPts val="2400"/>
              <a:buFont typeface="Arial"/>
              <a:buNone/>
            </a:pPr>
            <a:r>
              <a:rPr lang="it-IT" sz="2000" b="1" i="0" u="none" strike="noStrike" cap="none" dirty="0">
                <a:solidFill>
                  <a:srgbClr val="002060"/>
                </a:solidFill>
                <a:latin typeface="Titillium Web"/>
                <a:ea typeface="Titillium Web"/>
                <a:cs typeface="Titillium Web"/>
                <a:sym typeface="Titillium Web"/>
              </a:rPr>
              <a:t>PRESENTAZIONE DELLA SOLUZIONE 2/2</a:t>
            </a:r>
          </a:p>
          <a:p>
            <a:pPr algn="just">
              <a:lnSpc>
                <a:spcPct val="115000"/>
              </a:lnSpc>
              <a:spcAft>
                <a:spcPts val="1000"/>
              </a:spcAft>
            </a:pPr>
            <a:r>
              <a:rPr lang="it-IT" b="1" dirty="0">
                <a:effectLst/>
                <a:latin typeface="Calibri" panose="020F0502020204030204" pitchFamily="34" charset="0"/>
                <a:ea typeface="Calibri" panose="020F0502020204030204" pitchFamily="34" charset="0"/>
                <a:cs typeface="Times New Roman" panose="02020603050405020304" pitchFamily="18" charset="0"/>
              </a:rPr>
              <a:t>Obiettivi specifici - </a:t>
            </a:r>
            <a:r>
              <a:rPr lang="it-IT" i="1" dirty="0">
                <a:effectLst/>
                <a:latin typeface="Calibri" panose="020F0502020204030204" pitchFamily="34" charset="0"/>
                <a:ea typeface="Calibri" panose="020F0502020204030204" pitchFamily="34" charset="0"/>
                <a:cs typeface="Times New Roman" panose="02020603050405020304" pitchFamily="18" charset="0"/>
              </a:rPr>
              <a:t>Mettere in grado le donne straniere di:</a:t>
            </a:r>
          </a:p>
          <a:p>
            <a:pPr>
              <a:lnSpc>
                <a:spcPct val="115000"/>
              </a:lnSpc>
              <a:spcAft>
                <a:spcPts val="1000"/>
              </a:spcAft>
            </a:pPr>
            <a:r>
              <a:rPr lang="it-IT" dirty="0">
                <a:effectLst/>
                <a:latin typeface="Calibri" panose="020F0502020204030204" pitchFamily="34" charset="0"/>
                <a:ea typeface="Calibri" panose="020F0502020204030204" pitchFamily="34" charset="0"/>
                <a:cs typeface="Times New Roman" panose="02020603050405020304" pitchFamily="18" charset="0"/>
              </a:rPr>
              <a:t> • familiarizzare con un mezzo che non conoscono, la bicicletta;</a:t>
            </a:r>
          </a:p>
          <a:p>
            <a:pPr>
              <a:lnSpc>
                <a:spcPct val="115000"/>
              </a:lnSpc>
              <a:spcAft>
                <a:spcPts val="1000"/>
              </a:spcAft>
            </a:pPr>
            <a:r>
              <a:rPr lang="it-IT" dirty="0">
                <a:effectLst/>
                <a:latin typeface="Calibri" panose="020F0502020204030204" pitchFamily="34" charset="0"/>
                <a:ea typeface="Calibri" panose="020F0502020204030204" pitchFamily="34" charset="0"/>
                <a:cs typeface="Times New Roman" panose="02020603050405020304" pitchFamily="18" charset="0"/>
              </a:rPr>
              <a:t> • stare in equilibrio sulla bici con l’aiuto delle volontarie e dei volontari; </a:t>
            </a:r>
          </a:p>
          <a:p>
            <a:pPr>
              <a:lnSpc>
                <a:spcPct val="115000"/>
              </a:lnSpc>
              <a:spcAft>
                <a:spcPts val="1000"/>
              </a:spcAft>
            </a:pPr>
            <a:r>
              <a:rPr lang="it-IT" dirty="0">
                <a:effectLst/>
                <a:latin typeface="Calibri" panose="020F0502020204030204" pitchFamily="34" charset="0"/>
                <a:ea typeface="Calibri" panose="020F0502020204030204" pitchFamily="34" charset="0"/>
                <a:cs typeface="Times New Roman" panose="02020603050405020304" pitchFamily="18" charset="0"/>
              </a:rPr>
              <a:t>• saper andare in bicicletta da sole in un luogo protetto; </a:t>
            </a:r>
          </a:p>
          <a:p>
            <a:pPr>
              <a:lnSpc>
                <a:spcPct val="115000"/>
              </a:lnSpc>
              <a:spcAft>
                <a:spcPts val="1000"/>
              </a:spcAft>
            </a:pPr>
            <a:r>
              <a:rPr lang="it-IT" dirty="0">
                <a:effectLst/>
                <a:latin typeface="Calibri" panose="020F0502020204030204" pitchFamily="34" charset="0"/>
                <a:ea typeface="Calibri" panose="020F0502020204030204" pitchFamily="34" charset="0"/>
                <a:cs typeface="Times New Roman" panose="02020603050405020304" pitchFamily="18" charset="0"/>
              </a:rPr>
              <a:t>• saper riconoscere la segnaletica stradale, ed utilizzare le ciclabili; </a:t>
            </a:r>
          </a:p>
          <a:p>
            <a:pPr>
              <a:lnSpc>
                <a:spcPct val="115000"/>
              </a:lnSpc>
              <a:spcAft>
                <a:spcPts val="1000"/>
              </a:spcAft>
            </a:pPr>
            <a:r>
              <a:rPr lang="it-IT" dirty="0">
                <a:effectLst/>
                <a:latin typeface="Calibri" panose="020F0502020204030204" pitchFamily="34" charset="0"/>
                <a:ea typeface="Calibri" panose="020F0502020204030204" pitchFamily="34" charset="0"/>
                <a:cs typeface="Times New Roman" panose="02020603050405020304" pitchFamily="18" charset="0"/>
              </a:rPr>
              <a:t>• fare attenzione ad alcuni pericoli insiti nella mobilità dolce. </a:t>
            </a:r>
          </a:p>
          <a:p>
            <a:pPr>
              <a:lnSpc>
                <a:spcPct val="115000"/>
              </a:lnSpc>
              <a:spcAft>
                <a:spcPts val="1000"/>
              </a:spcAft>
            </a:pPr>
            <a:r>
              <a:rPr lang="it-IT" b="1" dirty="0">
                <a:latin typeface="Calibri" panose="020F0502020204030204" pitchFamily="34" charset="0"/>
                <a:ea typeface="Calibri" panose="020F0502020204030204" pitchFamily="34" charset="0"/>
                <a:cs typeface="Times New Roman" panose="02020603050405020304" pitchFamily="18" charset="0"/>
              </a:rPr>
              <a:t>I valori di riferimento:</a:t>
            </a:r>
          </a:p>
          <a:p>
            <a:pPr algn="l">
              <a:lnSpc>
                <a:spcPct val="115000"/>
              </a:lnSpc>
              <a:spcAft>
                <a:spcPts val="800"/>
              </a:spcAft>
            </a:pPr>
            <a:r>
              <a:rPr lang="it-IT" sz="1800" dirty="0">
                <a:effectLst/>
                <a:latin typeface="Calibri" panose="020F0502020204030204" pitchFamily="34" charset="0"/>
                <a:ea typeface="Calibri" panose="020F0502020204030204" pitchFamily="34" charset="0"/>
                <a:cs typeface="Times New Roman" panose="02020603050405020304" pitchFamily="18" charset="0"/>
              </a:rPr>
              <a:t>Empowerment femminile, coesione sociale, integrazione interculturale, coinvolgimento delle famiglie delle allieve (e anche delle famiglie dei volontari) in un contesto aperto, multiculturale ed educativo protetto. </a:t>
            </a:r>
            <a:endParaRPr lang="it-IT" sz="1800" dirty="0">
              <a:effectLst/>
              <a:latin typeface="Titillium Web" panose="00000500000000000000" pitchFamily="2" charset="0"/>
              <a:ea typeface="Calibri" panose="020F0502020204030204" pitchFamily="34" charset="0"/>
              <a:cs typeface="Calibri" panose="020F0502020204030204" pitchFamily="34" charset="0"/>
            </a:endParaRPr>
          </a:p>
          <a:p>
            <a:pPr>
              <a:lnSpc>
                <a:spcPct val="115000"/>
              </a:lnSpc>
              <a:spcAft>
                <a:spcPts val="1000"/>
              </a:spcAft>
            </a:pPr>
            <a:endParaRPr lang="it-IT"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1000"/>
              </a:spcAft>
            </a:pPr>
            <a:r>
              <a:rPr lang="it-IT" dirty="0">
                <a:effectLst/>
                <a:latin typeface="Calibri" panose="020F0502020204030204" pitchFamily="34" charset="0"/>
                <a:ea typeface="Calibri" panose="020F0502020204030204" pitchFamily="34" charset="0"/>
                <a:cs typeface="Times New Roman" panose="02020603050405020304" pitchFamily="18" charset="0"/>
              </a:rPr>
              <a:t> </a:t>
            </a:r>
            <a:endParaRPr lang="it-IT" b="1" i="0" u="none" strike="noStrike" cap="none" dirty="0">
              <a:solidFill>
                <a:srgbClr val="002060"/>
              </a:solidFill>
              <a:latin typeface="Titillium Web"/>
              <a:ea typeface="Titillium Web"/>
              <a:cs typeface="Titillium Web"/>
              <a:sym typeface="Titillium Web"/>
            </a:endParaRPr>
          </a:p>
          <a:p>
            <a:pPr marL="0" marR="0" lvl="0" indent="0" rtl="0">
              <a:lnSpc>
                <a:spcPct val="90000"/>
              </a:lnSpc>
              <a:spcBef>
                <a:spcPts val="0"/>
              </a:spcBef>
              <a:spcAft>
                <a:spcPts val="0"/>
              </a:spcAft>
              <a:buClr>
                <a:srgbClr val="000000"/>
              </a:buClr>
              <a:buSzPts val="2400"/>
              <a:buFont typeface="Arial"/>
              <a:buNone/>
            </a:pPr>
            <a:endParaRPr lang="it-IT" b="1" i="0" u="none" strike="noStrike" cap="none" dirty="0">
              <a:solidFill>
                <a:srgbClr val="002060"/>
              </a:solidFill>
              <a:latin typeface="Titillium Web"/>
              <a:ea typeface="Titillium Web"/>
              <a:cs typeface="Titillium Web"/>
              <a:sym typeface="Titillium Web"/>
            </a:endParaRPr>
          </a:p>
          <a:p>
            <a:pPr marL="0" marR="0" lvl="0" indent="0" rtl="0">
              <a:lnSpc>
                <a:spcPct val="90000"/>
              </a:lnSpc>
              <a:spcBef>
                <a:spcPts val="0"/>
              </a:spcBef>
              <a:spcAft>
                <a:spcPts val="0"/>
              </a:spcAft>
              <a:buClr>
                <a:srgbClr val="000000"/>
              </a:buClr>
              <a:buSzPts val="2400"/>
              <a:buFont typeface="Arial"/>
              <a:buNone/>
            </a:pPr>
            <a:endParaRPr lang="it-IT" b="1" i="0" u="none" strike="noStrike" cap="none" dirty="0">
              <a:solidFill>
                <a:srgbClr val="002060"/>
              </a:solidFill>
              <a:latin typeface="Titillium Web"/>
              <a:ea typeface="Titillium Web"/>
              <a:cs typeface="Titillium Web"/>
              <a:sym typeface="Titillium Web"/>
            </a:endParaRPr>
          </a:p>
          <a:p>
            <a:pPr marL="0" marR="0" lvl="0" indent="0" rtl="0">
              <a:lnSpc>
                <a:spcPct val="90000"/>
              </a:lnSpc>
              <a:spcBef>
                <a:spcPts val="0"/>
              </a:spcBef>
              <a:spcAft>
                <a:spcPts val="0"/>
              </a:spcAft>
              <a:buClr>
                <a:srgbClr val="000000"/>
              </a:buClr>
              <a:buSzPts val="2400"/>
              <a:buFont typeface="Arial"/>
              <a:buNone/>
            </a:pPr>
            <a:endParaRPr lang="it-IT" sz="2000" b="1" i="0" u="none" strike="noStrike" cap="none" dirty="0">
              <a:solidFill>
                <a:srgbClr val="002060"/>
              </a:solidFill>
              <a:latin typeface="Titillium Web"/>
              <a:ea typeface="Titillium Web"/>
              <a:cs typeface="Titillium Web"/>
              <a:sym typeface="Titillium Web"/>
            </a:endParaRPr>
          </a:p>
        </p:txBody>
      </p:sp>
    </p:spTree>
    <p:extLst>
      <p:ext uri="{BB962C8B-B14F-4D97-AF65-F5344CB8AC3E}">
        <p14:creationId xmlns:p14="http://schemas.microsoft.com/office/powerpoint/2010/main" val="377467652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EBF0F9"/>
        </a:solidFill>
        <a:effectLst/>
      </p:bgPr>
    </p:bg>
    <p:spTree>
      <p:nvGrpSpPr>
        <p:cNvPr id="1" name=""/>
        <p:cNvGrpSpPr/>
        <p:nvPr/>
      </p:nvGrpSpPr>
      <p:grpSpPr>
        <a:xfrm>
          <a:off x="0" y="0"/>
          <a:ext cx="0" cy="0"/>
          <a:chOff x="0" y="0"/>
          <a:chExt cx="0" cy="0"/>
        </a:xfrm>
      </p:grpSpPr>
      <p:sp>
        <p:nvSpPr>
          <p:cNvPr id="4" name="Casella di testo 2">
            <a:extLst>
              <a:ext uri="{FF2B5EF4-FFF2-40B4-BE49-F238E27FC236}">
                <a16:creationId xmlns:a16="http://schemas.microsoft.com/office/drawing/2014/main" id="{A535B642-3B7A-2B9F-BACA-BC9A645C1DF9}"/>
              </a:ext>
            </a:extLst>
          </p:cNvPr>
          <p:cNvSpPr txBox="1"/>
          <p:nvPr/>
        </p:nvSpPr>
        <p:spPr>
          <a:xfrm>
            <a:off x="5850689" y="6180027"/>
            <a:ext cx="1666875" cy="295275"/>
          </a:xfrm>
          <a:prstGeom prst="rect">
            <a:avLst/>
          </a:prstGeom>
          <a:noFill/>
          <a:ln w="6350">
            <a:noFill/>
          </a:ln>
        </p:spPr>
        <p:txBody>
          <a:bodyPr rot="0" spcFirstLastPara="0" vert="horz" wrap="square" lIns="91440" tIns="45720" rIns="91440" bIns="45720" numCol="1" spcCol="0" rtlCol="0" fromWordArt="0" anchor="t" anchorCtr="0" forceAA="0" compatLnSpc="1">
            <a:prstTxWarp prst="textNoShape">
              <a:avLst/>
            </a:prstTxWarp>
            <a:noAutofit/>
          </a:bodyPr>
          <a:lstStyle/>
          <a:p>
            <a:pPr algn="just">
              <a:spcAft>
                <a:spcPts val="800"/>
              </a:spcAft>
            </a:pPr>
            <a:r>
              <a:rPr lang="it-IT" sz="1000" dirty="0">
                <a:solidFill>
                  <a:srgbClr val="002060"/>
                </a:solidFill>
                <a:effectLst/>
                <a:latin typeface="Titillium Web" panose="00000500000000000000" pitchFamily="2" charset="0"/>
                <a:ea typeface="Calibri" panose="020F0502020204030204" pitchFamily="34" charset="0"/>
                <a:cs typeface="Calibri" panose="020F0502020204030204" pitchFamily="34" charset="0"/>
              </a:rPr>
              <a:t>In collaborazione con</a:t>
            </a:r>
            <a:endParaRPr lang="it-IT" sz="1200" dirty="0">
              <a:effectLst/>
              <a:latin typeface="Titillium Web" panose="00000500000000000000" pitchFamily="2" charset="0"/>
              <a:ea typeface="Calibri" panose="020F0502020204030204" pitchFamily="34" charset="0"/>
              <a:cs typeface="Calibri" panose="020F0502020204030204" pitchFamily="34" charset="0"/>
            </a:endParaRPr>
          </a:p>
        </p:txBody>
      </p:sp>
      <p:pic>
        <p:nvPicPr>
          <p:cNvPr id="5" name="Immagine 4">
            <a:extLst>
              <a:ext uri="{FF2B5EF4-FFF2-40B4-BE49-F238E27FC236}">
                <a16:creationId xmlns:a16="http://schemas.microsoft.com/office/drawing/2014/main" id="{A458CFCB-C2DC-7920-C7E9-DEF8CB113A2B}"/>
              </a:ext>
            </a:extLst>
          </p:cNvPr>
          <p:cNvPicPr>
            <a:picLocks noChangeAspect="1"/>
          </p:cNvPicPr>
          <p:nvPr/>
        </p:nvPicPr>
        <p:blipFill>
          <a:blip r:embed="rId2"/>
          <a:stretch>
            <a:fillRect/>
          </a:stretch>
        </p:blipFill>
        <p:spPr>
          <a:xfrm>
            <a:off x="-1" y="0"/>
            <a:ext cx="9162867" cy="301658"/>
          </a:xfrm>
          <a:prstGeom prst="rect">
            <a:avLst/>
          </a:prstGeom>
        </p:spPr>
      </p:pic>
      <p:pic>
        <p:nvPicPr>
          <p:cNvPr id="6" name="Immagine 5">
            <a:extLst>
              <a:ext uri="{FF2B5EF4-FFF2-40B4-BE49-F238E27FC236}">
                <a16:creationId xmlns:a16="http://schemas.microsoft.com/office/drawing/2014/main" id="{51C6C4CE-0DA5-E952-98D4-FFF8E794AB0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bwMode="auto">
          <a:xfrm>
            <a:off x="7898130" y="359939"/>
            <a:ext cx="1245870" cy="1094105"/>
          </a:xfrm>
          <a:prstGeom prst="rect">
            <a:avLst/>
          </a:prstGeom>
          <a:noFill/>
          <a:ln>
            <a:noFill/>
          </a:ln>
        </p:spPr>
      </p:pic>
      <p:sp>
        <p:nvSpPr>
          <p:cNvPr id="9" name="CasellaDiTesto 8">
            <a:extLst>
              <a:ext uri="{FF2B5EF4-FFF2-40B4-BE49-F238E27FC236}">
                <a16:creationId xmlns:a16="http://schemas.microsoft.com/office/drawing/2014/main" id="{DF8E9BEE-F286-3393-E429-3B7E07773935}"/>
              </a:ext>
            </a:extLst>
          </p:cNvPr>
          <p:cNvSpPr txBox="1"/>
          <p:nvPr/>
        </p:nvSpPr>
        <p:spPr>
          <a:xfrm>
            <a:off x="262302" y="6204553"/>
            <a:ext cx="1930481" cy="246221"/>
          </a:xfrm>
          <a:prstGeom prst="rect">
            <a:avLst/>
          </a:prstGeom>
          <a:noFill/>
        </p:spPr>
        <p:txBody>
          <a:bodyPr wrap="square" rtlCol="0">
            <a:spAutoFit/>
          </a:bodyPr>
          <a:lstStyle/>
          <a:p>
            <a:r>
              <a:rPr lang="it-IT" sz="1000" b="1" i="1" dirty="0">
                <a:solidFill>
                  <a:srgbClr val="002060"/>
                </a:solidFill>
                <a:latin typeface="Titillium Web" panose="00000500000000000000" pitchFamily="2" charset="0"/>
              </a:rPr>
              <a:t>#forumpa2023</a:t>
            </a:r>
          </a:p>
        </p:txBody>
      </p:sp>
      <p:pic>
        <p:nvPicPr>
          <p:cNvPr id="1026" name="Picture 2" descr="FPA - Innovazione nella Pubblica Amministrazione e Forum PA">
            <a:extLst>
              <a:ext uri="{FF2B5EF4-FFF2-40B4-BE49-F238E27FC236}">
                <a16:creationId xmlns:a16="http://schemas.microsoft.com/office/drawing/2014/main" id="{2E94580F-ABE1-2B6C-B0FB-CD9D5EAFF92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001701" y="5702411"/>
            <a:ext cx="1110819" cy="1110819"/>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ASviS - CAI">
            <a:extLst>
              <a:ext uri="{FF2B5EF4-FFF2-40B4-BE49-F238E27FC236}">
                <a16:creationId xmlns:a16="http://schemas.microsoft.com/office/drawing/2014/main" id="{20973168-8EBE-CD2C-8C8B-ADF5EFBE46EE}"/>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111012" y="5768274"/>
            <a:ext cx="1819552" cy="979092"/>
          </a:xfrm>
          <a:prstGeom prst="rect">
            <a:avLst/>
          </a:prstGeom>
          <a:noFill/>
          <a:extLst>
            <a:ext uri="{909E8E84-426E-40DD-AFC4-6F175D3DCCD1}">
              <a14:hiddenFill xmlns:a14="http://schemas.microsoft.com/office/drawing/2010/main">
                <a:solidFill>
                  <a:srgbClr val="FFFFFF"/>
                </a:solidFill>
              </a14:hiddenFill>
            </a:ext>
          </a:extLst>
        </p:spPr>
      </p:pic>
      <p:sp>
        <p:nvSpPr>
          <p:cNvPr id="2" name="CasellaDiTesto 1">
            <a:extLst>
              <a:ext uri="{FF2B5EF4-FFF2-40B4-BE49-F238E27FC236}">
                <a16:creationId xmlns:a16="http://schemas.microsoft.com/office/drawing/2014/main" id="{BD25E33E-1FF3-69D1-4713-774824322CF8}"/>
              </a:ext>
            </a:extLst>
          </p:cNvPr>
          <p:cNvSpPr txBox="1"/>
          <p:nvPr/>
        </p:nvSpPr>
        <p:spPr>
          <a:xfrm>
            <a:off x="215170" y="553048"/>
            <a:ext cx="8732523" cy="707886"/>
          </a:xfrm>
          <a:prstGeom prst="rect">
            <a:avLst/>
          </a:prstGeom>
          <a:noFill/>
        </p:spPr>
        <p:txBody>
          <a:bodyPr wrap="square" rtlCol="0">
            <a:spAutoFit/>
          </a:bodyPr>
          <a:lstStyle/>
          <a:p>
            <a:pPr rtl="0" fontAlgn="base"/>
            <a:r>
              <a:rPr lang="it-IT" sz="1600" b="1" i="0" dirty="0">
                <a:solidFill>
                  <a:srgbClr val="2F5496"/>
                </a:solidFill>
                <a:effectLst/>
                <a:latin typeface="Titillium Web" panose="00000500000000000000" pitchFamily="2" charset="0"/>
              </a:rPr>
              <a:t>FORUM PA 2023</a:t>
            </a:r>
            <a:br>
              <a:rPr lang="it-IT" sz="1600" b="1" i="0" dirty="0">
                <a:solidFill>
                  <a:srgbClr val="2F5496"/>
                </a:solidFill>
                <a:effectLst/>
                <a:latin typeface="Titillium Web" panose="00000500000000000000" pitchFamily="2" charset="0"/>
              </a:rPr>
            </a:br>
            <a:r>
              <a:rPr lang="it-IT" sz="1200" i="0" dirty="0">
                <a:solidFill>
                  <a:srgbClr val="2F5496"/>
                </a:solidFill>
                <a:effectLst/>
                <a:latin typeface="Titillium Web" panose="00000500000000000000" pitchFamily="2" charset="0"/>
              </a:rPr>
              <a:t>«PA SOSTENIBILE 2023»</a:t>
            </a:r>
            <a:endParaRPr lang="it-IT" sz="1200" i="0" dirty="0">
              <a:solidFill>
                <a:srgbClr val="000000"/>
              </a:solidFill>
              <a:effectLst/>
              <a:latin typeface="Segoe UI" panose="020B0502040204020203" pitchFamily="34" charset="0"/>
            </a:endParaRPr>
          </a:p>
          <a:p>
            <a:pPr rtl="0" fontAlgn="base"/>
            <a:r>
              <a:rPr lang="it-IT" sz="1200" dirty="0">
                <a:solidFill>
                  <a:srgbClr val="2F5496"/>
                </a:solidFill>
                <a:latin typeface="Titillium Web" panose="00000500000000000000" pitchFamily="2" charset="0"/>
              </a:rPr>
              <a:t>I</a:t>
            </a:r>
            <a:r>
              <a:rPr lang="it-IT" sz="1200" i="0" dirty="0">
                <a:solidFill>
                  <a:srgbClr val="2F5496"/>
                </a:solidFill>
                <a:effectLst/>
                <a:latin typeface="Titillium Web" panose="00000500000000000000" pitchFamily="2" charset="0"/>
              </a:rPr>
              <a:t>nclusione, empowerment e persone</a:t>
            </a:r>
            <a:endParaRPr lang="it-IT" sz="1200" i="0" dirty="0">
              <a:solidFill>
                <a:srgbClr val="000000"/>
              </a:solidFill>
              <a:effectLst/>
              <a:latin typeface="Segoe UI" panose="020B0502040204020203" pitchFamily="34" charset="0"/>
            </a:endParaRPr>
          </a:p>
        </p:txBody>
      </p:sp>
      <p:cxnSp>
        <p:nvCxnSpPr>
          <p:cNvPr id="3" name="Connettore diritto 2">
            <a:extLst>
              <a:ext uri="{FF2B5EF4-FFF2-40B4-BE49-F238E27FC236}">
                <a16:creationId xmlns:a16="http://schemas.microsoft.com/office/drawing/2014/main" id="{6C5C0EF1-898E-F9C0-6112-C5F44B5474AE}"/>
              </a:ext>
            </a:extLst>
          </p:cNvPr>
          <p:cNvCxnSpPr/>
          <p:nvPr/>
        </p:nvCxnSpPr>
        <p:spPr>
          <a:xfrm>
            <a:off x="262302" y="1121446"/>
            <a:ext cx="7108908"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7" name="Google Shape;105;p18">
            <a:extLst>
              <a:ext uri="{FF2B5EF4-FFF2-40B4-BE49-F238E27FC236}">
                <a16:creationId xmlns:a16="http://schemas.microsoft.com/office/drawing/2014/main" id="{2542426D-C8F7-0076-3FB7-94EB6EE75273}"/>
              </a:ext>
            </a:extLst>
          </p:cNvPr>
          <p:cNvSpPr txBox="1"/>
          <p:nvPr/>
        </p:nvSpPr>
        <p:spPr>
          <a:xfrm>
            <a:off x="534765" y="1315067"/>
            <a:ext cx="7986300" cy="2800271"/>
          </a:xfrm>
          <a:prstGeom prst="rect">
            <a:avLst/>
          </a:prstGeom>
          <a:noFill/>
          <a:ln>
            <a:noFill/>
          </a:ln>
        </p:spPr>
        <p:txBody>
          <a:bodyPr spcFirstLastPara="1" wrap="square" lIns="91425" tIns="91425" rIns="91425" bIns="91425" anchor="t" anchorCtr="0">
            <a:noAutofit/>
          </a:bodyPr>
          <a:lstStyle/>
          <a:p>
            <a:pPr marL="0" marR="0" lvl="0" indent="0" rtl="0">
              <a:lnSpc>
                <a:spcPct val="90000"/>
              </a:lnSpc>
              <a:spcBef>
                <a:spcPts val="0"/>
              </a:spcBef>
              <a:spcAft>
                <a:spcPts val="0"/>
              </a:spcAft>
              <a:buClr>
                <a:srgbClr val="000000"/>
              </a:buClr>
              <a:buSzPts val="2400"/>
              <a:buFont typeface="Arial"/>
              <a:buNone/>
            </a:pPr>
            <a:r>
              <a:rPr lang="it-IT" sz="2000" b="1" i="0" u="none" strike="noStrike" cap="none" dirty="0">
                <a:solidFill>
                  <a:srgbClr val="002060"/>
                </a:solidFill>
                <a:latin typeface="Titillium Web"/>
                <a:ea typeface="Titillium Web"/>
                <a:cs typeface="Titillium Web"/>
                <a:sym typeface="Titillium Web"/>
              </a:rPr>
              <a:t>PER ULTERIORI APPROFONDIMENTI</a:t>
            </a:r>
          </a:p>
          <a:p>
            <a:pPr marL="0" marR="0" lvl="0" indent="0" rtl="0">
              <a:lnSpc>
                <a:spcPct val="90000"/>
              </a:lnSpc>
              <a:spcBef>
                <a:spcPts val="0"/>
              </a:spcBef>
              <a:spcAft>
                <a:spcPts val="0"/>
              </a:spcAft>
              <a:buClr>
                <a:srgbClr val="000000"/>
              </a:buClr>
              <a:buSzPts val="2400"/>
              <a:buFont typeface="Arial"/>
              <a:buNone/>
            </a:pPr>
            <a:endParaRPr lang="it-IT" sz="2000" b="1" i="0" u="none" strike="noStrike" cap="none" dirty="0">
              <a:solidFill>
                <a:srgbClr val="002060"/>
              </a:solidFill>
              <a:latin typeface="Titillium Web"/>
              <a:ea typeface="Titillium Web"/>
              <a:cs typeface="Titillium Web"/>
              <a:sym typeface="Titillium Web"/>
            </a:endParaRPr>
          </a:p>
          <a:p>
            <a:pPr marL="0" marR="0" lvl="0" indent="0" rtl="0">
              <a:lnSpc>
                <a:spcPct val="90000"/>
              </a:lnSpc>
              <a:spcBef>
                <a:spcPts val="0"/>
              </a:spcBef>
              <a:spcAft>
                <a:spcPts val="0"/>
              </a:spcAft>
              <a:buClr>
                <a:srgbClr val="000000"/>
              </a:buClr>
              <a:buSzPts val="2400"/>
              <a:buFont typeface="Arial"/>
              <a:buNone/>
            </a:pPr>
            <a:endParaRPr lang="it-IT" sz="2000" b="1" i="0" u="none" strike="noStrike" cap="none" dirty="0">
              <a:solidFill>
                <a:srgbClr val="002060"/>
              </a:solidFill>
              <a:latin typeface="Titillium Web"/>
              <a:ea typeface="Titillium Web"/>
              <a:cs typeface="Titillium Web"/>
              <a:sym typeface="Titillium Web"/>
            </a:endParaRPr>
          </a:p>
        </p:txBody>
      </p:sp>
      <p:pic>
        <p:nvPicPr>
          <p:cNvPr id="8" name="Immagine 7" descr="Immagine che contiene diagramma&#10;&#10;Descrizione generata automaticamente">
            <a:extLst>
              <a:ext uri="{FF2B5EF4-FFF2-40B4-BE49-F238E27FC236}">
                <a16:creationId xmlns:a16="http://schemas.microsoft.com/office/drawing/2014/main" id="{DCB35E36-5A87-D855-62F4-5DBE48A13D66}"/>
              </a:ext>
            </a:extLst>
          </p:cNvPr>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622935" y="1705434"/>
            <a:ext cx="8124849" cy="4038471"/>
          </a:xfrm>
          <a:prstGeom prst="rect">
            <a:avLst/>
          </a:prstGeom>
          <a:noFill/>
          <a:ln>
            <a:noFill/>
          </a:ln>
        </p:spPr>
      </p:pic>
    </p:spTree>
    <p:extLst>
      <p:ext uri="{BB962C8B-B14F-4D97-AF65-F5344CB8AC3E}">
        <p14:creationId xmlns:p14="http://schemas.microsoft.com/office/powerpoint/2010/main" val="109221537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EBF0F9"/>
        </a:solidFill>
        <a:effectLst/>
      </p:bgPr>
    </p:bg>
    <p:spTree>
      <p:nvGrpSpPr>
        <p:cNvPr id="1" name=""/>
        <p:cNvGrpSpPr/>
        <p:nvPr/>
      </p:nvGrpSpPr>
      <p:grpSpPr>
        <a:xfrm>
          <a:off x="0" y="0"/>
          <a:ext cx="0" cy="0"/>
          <a:chOff x="0" y="0"/>
          <a:chExt cx="0" cy="0"/>
        </a:xfrm>
      </p:grpSpPr>
      <p:sp>
        <p:nvSpPr>
          <p:cNvPr id="4" name="Casella di testo 2">
            <a:extLst>
              <a:ext uri="{FF2B5EF4-FFF2-40B4-BE49-F238E27FC236}">
                <a16:creationId xmlns:a16="http://schemas.microsoft.com/office/drawing/2014/main" id="{A535B642-3B7A-2B9F-BACA-BC9A645C1DF9}"/>
              </a:ext>
            </a:extLst>
          </p:cNvPr>
          <p:cNvSpPr txBox="1"/>
          <p:nvPr/>
        </p:nvSpPr>
        <p:spPr>
          <a:xfrm>
            <a:off x="5850689" y="6180027"/>
            <a:ext cx="1666875" cy="295275"/>
          </a:xfrm>
          <a:prstGeom prst="rect">
            <a:avLst/>
          </a:prstGeom>
          <a:noFill/>
          <a:ln w="6350">
            <a:noFill/>
          </a:ln>
        </p:spPr>
        <p:txBody>
          <a:bodyPr rot="0" spcFirstLastPara="0" vert="horz" wrap="square" lIns="91440" tIns="45720" rIns="91440" bIns="45720" numCol="1" spcCol="0" rtlCol="0" fromWordArt="0" anchor="t" anchorCtr="0" forceAA="0" compatLnSpc="1">
            <a:prstTxWarp prst="textNoShape">
              <a:avLst/>
            </a:prstTxWarp>
            <a:noAutofit/>
          </a:bodyPr>
          <a:lstStyle/>
          <a:p>
            <a:pPr algn="just">
              <a:spcAft>
                <a:spcPts val="800"/>
              </a:spcAft>
            </a:pPr>
            <a:r>
              <a:rPr lang="it-IT" sz="1000" dirty="0">
                <a:solidFill>
                  <a:srgbClr val="002060"/>
                </a:solidFill>
                <a:effectLst/>
                <a:latin typeface="Titillium Web" panose="00000500000000000000" pitchFamily="2" charset="0"/>
                <a:ea typeface="Calibri" panose="020F0502020204030204" pitchFamily="34" charset="0"/>
                <a:cs typeface="Calibri" panose="020F0502020204030204" pitchFamily="34" charset="0"/>
              </a:rPr>
              <a:t>In collaborazione con</a:t>
            </a:r>
            <a:endParaRPr lang="it-IT" sz="1200" dirty="0">
              <a:effectLst/>
              <a:latin typeface="Titillium Web" panose="00000500000000000000" pitchFamily="2" charset="0"/>
              <a:ea typeface="Calibri" panose="020F0502020204030204" pitchFamily="34" charset="0"/>
              <a:cs typeface="Calibri" panose="020F0502020204030204" pitchFamily="34" charset="0"/>
            </a:endParaRPr>
          </a:p>
        </p:txBody>
      </p:sp>
      <p:pic>
        <p:nvPicPr>
          <p:cNvPr id="5" name="Immagine 4">
            <a:extLst>
              <a:ext uri="{FF2B5EF4-FFF2-40B4-BE49-F238E27FC236}">
                <a16:creationId xmlns:a16="http://schemas.microsoft.com/office/drawing/2014/main" id="{A458CFCB-C2DC-7920-C7E9-DEF8CB113A2B}"/>
              </a:ext>
            </a:extLst>
          </p:cNvPr>
          <p:cNvPicPr>
            <a:picLocks noChangeAspect="1"/>
          </p:cNvPicPr>
          <p:nvPr/>
        </p:nvPicPr>
        <p:blipFill>
          <a:blip r:embed="rId2"/>
          <a:stretch>
            <a:fillRect/>
          </a:stretch>
        </p:blipFill>
        <p:spPr>
          <a:xfrm>
            <a:off x="-1" y="0"/>
            <a:ext cx="9162867" cy="301658"/>
          </a:xfrm>
          <a:prstGeom prst="rect">
            <a:avLst/>
          </a:prstGeom>
        </p:spPr>
      </p:pic>
      <p:pic>
        <p:nvPicPr>
          <p:cNvPr id="6" name="Immagine 5">
            <a:extLst>
              <a:ext uri="{FF2B5EF4-FFF2-40B4-BE49-F238E27FC236}">
                <a16:creationId xmlns:a16="http://schemas.microsoft.com/office/drawing/2014/main" id="{51C6C4CE-0DA5-E952-98D4-FFF8E794AB0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bwMode="auto">
          <a:xfrm>
            <a:off x="7898130" y="359939"/>
            <a:ext cx="1245870" cy="1094105"/>
          </a:xfrm>
          <a:prstGeom prst="rect">
            <a:avLst/>
          </a:prstGeom>
          <a:noFill/>
          <a:ln>
            <a:noFill/>
          </a:ln>
        </p:spPr>
      </p:pic>
      <p:sp>
        <p:nvSpPr>
          <p:cNvPr id="9" name="CasellaDiTesto 8">
            <a:extLst>
              <a:ext uri="{FF2B5EF4-FFF2-40B4-BE49-F238E27FC236}">
                <a16:creationId xmlns:a16="http://schemas.microsoft.com/office/drawing/2014/main" id="{DF8E9BEE-F286-3393-E429-3B7E07773935}"/>
              </a:ext>
            </a:extLst>
          </p:cNvPr>
          <p:cNvSpPr txBox="1"/>
          <p:nvPr/>
        </p:nvSpPr>
        <p:spPr>
          <a:xfrm>
            <a:off x="262302" y="6204553"/>
            <a:ext cx="1930481" cy="246221"/>
          </a:xfrm>
          <a:prstGeom prst="rect">
            <a:avLst/>
          </a:prstGeom>
          <a:noFill/>
        </p:spPr>
        <p:txBody>
          <a:bodyPr wrap="square" rtlCol="0">
            <a:spAutoFit/>
          </a:bodyPr>
          <a:lstStyle/>
          <a:p>
            <a:r>
              <a:rPr lang="it-IT" sz="1000" b="1" i="1" dirty="0">
                <a:solidFill>
                  <a:srgbClr val="002060"/>
                </a:solidFill>
                <a:latin typeface="Titillium Web" panose="00000500000000000000" pitchFamily="2" charset="0"/>
              </a:rPr>
              <a:t>#forumpa2023</a:t>
            </a:r>
          </a:p>
        </p:txBody>
      </p:sp>
      <p:pic>
        <p:nvPicPr>
          <p:cNvPr id="1026" name="Picture 2" descr="FPA - Innovazione nella Pubblica Amministrazione e Forum PA">
            <a:extLst>
              <a:ext uri="{FF2B5EF4-FFF2-40B4-BE49-F238E27FC236}">
                <a16:creationId xmlns:a16="http://schemas.microsoft.com/office/drawing/2014/main" id="{2E94580F-ABE1-2B6C-B0FB-CD9D5EAFF92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001701" y="5702411"/>
            <a:ext cx="1110819" cy="1110819"/>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ASviS - CAI">
            <a:extLst>
              <a:ext uri="{FF2B5EF4-FFF2-40B4-BE49-F238E27FC236}">
                <a16:creationId xmlns:a16="http://schemas.microsoft.com/office/drawing/2014/main" id="{20973168-8EBE-CD2C-8C8B-ADF5EFBE46EE}"/>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111012" y="5768274"/>
            <a:ext cx="1819552" cy="979092"/>
          </a:xfrm>
          <a:prstGeom prst="rect">
            <a:avLst/>
          </a:prstGeom>
          <a:noFill/>
          <a:extLst>
            <a:ext uri="{909E8E84-426E-40DD-AFC4-6F175D3DCCD1}">
              <a14:hiddenFill xmlns:a14="http://schemas.microsoft.com/office/drawing/2010/main">
                <a:solidFill>
                  <a:srgbClr val="FFFFFF"/>
                </a:solidFill>
              </a14:hiddenFill>
            </a:ext>
          </a:extLst>
        </p:spPr>
      </p:pic>
      <p:sp>
        <p:nvSpPr>
          <p:cNvPr id="2" name="CasellaDiTesto 1">
            <a:extLst>
              <a:ext uri="{FF2B5EF4-FFF2-40B4-BE49-F238E27FC236}">
                <a16:creationId xmlns:a16="http://schemas.microsoft.com/office/drawing/2014/main" id="{BD25E33E-1FF3-69D1-4713-774824322CF8}"/>
              </a:ext>
            </a:extLst>
          </p:cNvPr>
          <p:cNvSpPr txBox="1"/>
          <p:nvPr/>
        </p:nvSpPr>
        <p:spPr>
          <a:xfrm>
            <a:off x="215170" y="553048"/>
            <a:ext cx="8732523" cy="707886"/>
          </a:xfrm>
          <a:prstGeom prst="rect">
            <a:avLst/>
          </a:prstGeom>
          <a:noFill/>
        </p:spPr>
        <p:txBody>
          <a:bodyPr wrap="square" rtlCol="0">
            <a:spAutoFit/>
          </a:bodyPr>
          <a:lstStyle/>
          <a:p>
            <a:pPr rtl="0" fontAlgn="base"/>
            <a:r>
              <a:rPr lang="it-IT" sz="1600" b="1" i="0" dirty="0">
                <a:solidFill>
                  <a:srgbClr val="2F5496"/>
                </a:solidFill>
                <a:effectLst/>
                <a:latin typeface="Titillium Web" panose="00000500000000000000" pitchFamily="2" charset="0"/>
              </a:rPr>
              <a:t>FORUM PA 2023</a:t>
            </a:r>
            <a:br>
              <a:rPr lang="it-IT" sz="1600" b="1" i="0" dirty="0">
                <a:solidFill>
                  <a:srgbClr val="2F5496"/>
                </a:solidFill>
                <a:effectLst/>
                <a:latin typeface="Titillium Web" panose="00000500000000000000" pitchFamily="2" charset="0"/>
              </a:rPr>
            </a:br>
            <a:r>
              <a:rPr lang="it-IT" sz="1200" i="0" dirty="0">
                <a:solidFill>
                  <a:srgbClr val="2F5496"/>
                </a:solidFill>
                <a:effectLst/>
                <a:latin typeface="Titillium Web" panose="00000500000000000000" pitchFamily="2" charset="0"/>
              </a:rPr>
              <a:t>«PA SOSTENIBILE 2023»</a:t>
            </a:r>
            <a:endParaRPr lang="it-IT" sz="1200" i="0" dirty="0">
              <a:solidFill>
                <a:srgbClr val="000000"/>
              </a:solidFill>
              <a:effectLst/>
              <a:latin typeface="Segoe UI" panose="020B0502040204020203" pitchFamily="34" charset="0"/>
            </a:endParaRPr>
          </a:p>
          <a:p>
            <a:pPr rtl="0" fontAlgn="base"/>
            <a:r>
              <a:rPr lang="it-IT" sz="1200" dirty="0">
                <a:solidFill>
                  <a:srgbClr val="2F5496"/>
                </a:solidFill>
                <a:latin typeface="Titillium Web" panose="00000500000000000000" pitchFamily="2" charset="0"/>
              </a:rPr>
              <a:t>I</a:t>
            </a:r>
            <a:r>
              <a:rPr lang="it-IT" sz="1200" i="0" dirty="0">
                <a:solidFill>
                  <a:srgbClr val="2F5496"/>
                </a:solidFill>
                <a:effectLst/>
                <a:latin typeface="Titillium Web" panose="00000500000000000000" pitchFamily="2" charset="0"/>
              </a:rPr>
              <a:t>nclusione, empowerment e persone</a:t>
            </a:r>
            <a:endParaRPr lang="it-IT" sz="1200" i="0" dirty="0">
              <a:solidFill>
                <a:srgbClr val="000000"/>
              </a:solidFill>
              <a:effectLst/>
              <a:latin typeface="Segoe UI" panose="020B0502040204020203" pitchFamily="34" charset="0"/>
            </a:endParaRPr>
          </a:p>
        </p:txBody>
      </p:sp>
      <p:cxnSp>
        <p:nvCxnSpPr>
          <p:cNvPr id="3" name="Connettore diritto 2">
            <a:extLst>
              <a:ext uri="{FF2B5EF4-FFF2-40B4-BE49-F238E27FC236}">
                <a16:creationId xmlns:a16="http://schemas.microsoft.com/office/drawing/2014/main" id="{6C5C0EF1-898E-F9C0-6112-C5F44B5474AE}"/>
              </a:ext>
            </a:extLst>
          </p:cNvPr>
          <p:cNvCxnSpPr/>
          <p:nvPr/>
        </p:nvCxnSpPr>
        <p:spPr>
          <a:xfrm>
            <a:off x="215170" y="1384917"/>
            <a:ext cx="7108908"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7" name="Google Shape;105;p18">
            <a:extLst>
              <a:ext uri="{FF2B5EF4-FFF2-40B4-BE49-F238E27FC236}">
                <a16:creationId xmlns:a16="http://schemas.microsoft.com/office/drawing/2014/main" id="{2542426D-C8F7-0076-3FB7-94EB6EE75273}"/>
              </a:ext>
            </a:extLst>
          </p:cNvPr>
          <p:cNvSpPr txBox="1"/>
          <p:nvPr/>
        </p:nvSpPr>
        <p:spPr>
          <a:xfrm>
            <a:off x="142456" y="1788191"/>
            <a:ext cx="8877950" cy="2800271"/>
          </a:xfrm>
          <a:prstGeom prst="rect">
            <a:avLst/>
          </a:prstGeom>
          <a:noFill/>
          <a:ln>
            <a:noFill/>
          </a:ln>
        </p:spPr>
        <p:txBody>
          <a:bodyPr spcFirstLastPara="1" wrap="square" lIns="91425" tIns="91425" rIns="91425" bIns="91425" anchor="t" anchorCtr="0">
            <a:noAutofit/>
          </a:bodyPr>
          <a:lstStyle/>
          <a:p>
            <a:pPr marL="0" marR="0" lvl="0" indent="0" rtl="0">
              <a:lnSpc>
                <a:spcPct val="90000"/>
              </a:lnSpc>
              <a:spcBef>
                <a:spcPts val="0"/>
              </a:spcBef>
              <a:spcAft>
                <a:spcPts val="0"/>
              </a:spcAft>
              <a:buClr>
                <a:srgbClr val="000000"/>
              </a:buClr>
              <a:buSzPts val="2400"/>
              <a:buFont typeface="Arial"/>
              <a:buNone/>
            </a:pPr>
            <a:r>
              <a:rPr lang="it-IT" sz="2000" b="1" i="0" u="none" strike="noStrike" cap="none" dirty="0">
                <a:solidFill>
                  <a:srgbClr val="002060"/>
                </a:solidFill>
                <a:latin typeface="Titillium Web"/>
                <a:ea typeface="Titillium Web"/>
                <a:cs typeface="Titillium Web"/>
                <a:sym typeface="Titillium Web"/>
              </a:rPr>
              <a:t>ANAGRAFICA DEL REFERENTE</a:t>
            </a:r>
          </a:p>
          <a:p>
            <a:pPr marL="0" marR="0" lvl="0" indent="0" rtl="0">
              <a:lnSpc>
                <a:spcPct val="90000"/>
              </a:lnSpc>
              <a:spcBef>
                <a:spcPts val="0"/>
              </a:spcBef>
              <a:spcAft>
                <a:spcPts val="0"/>
              </a:spcAft>
              <a:buClr>
                <a:srgbClr val="000000"/>
              </a:buClr>
              <a:buSzPts val="2400"/>
              <a:buFont typeface="Arial"/>
              <a:buNone/>
            </a:pPr>
            <a:endParaRPr lang="it-IT" sz="2000" b="1" i="0" u="none" strike="noStrike" cap="none" dirty="0">
              <a:solidFill>
                <a:srgbClr val="002060"/>
              </a:solidFill>
              <a:latin typeface="Titillium Web"/>
              <a:ea typeface="Titillium Web"/>
              <a:cs typeface="Titillium Web"/>
              <a:sym typeface="Titillium Web"/>
            </a:endParaRPr>
          </a:p>
          <a:p>
            <a:pPr marL="0" marR="0" lvl="0" indent="0" rtl="0">
              <a:lnSpc>
                <a:spcPct val="90000"/>
              </a:lnSpc>
              <a:spcBef>
                <a:spcPts val="0"/>
              </a:spcBef>
              <a:spcAft>
                <a:spcPts val="0"/>
              </a:spcAft>
              <a:buClr>
                <a:srgbClr val="000000"/>
              </a:buClr>
              <a:buSzPts val="2400"/>
              <a:buFont typeface="Arial"/>
              <a:buNone/>
            </a:pPr>
            <a:r>
              <a:rPr lang="it-IT" sz="2000" i="0" u="none" strike="noStrike" cap="none" dirty="0">
                <a:solidFill>
                  <a:srgbClr val="002060"/>
                </a:solidFill>
                <a:latin typeface="Titillium Web"/>
                <a:ea typeface="Titillium Web"/>
                <a:cs typeface="Titillium Web"/>
                <a:sym typeface="Titillium Web"/>
              </a:rPr>
              <a:t>Nome e Cognome: Laura Carabotta</a:t>
            </a:r>
          </a:p>
          <a:p>
            <a:pPr lvl="0">
              <a:lnSpc>
                <a:spcPct val="90000"/>
              </a:lnSpc>
              <a:buClr>
                <a:srgbClr val="000000"/>
              </a:buClr>
              <a:buSzPts val="2400"/>
            </a:pPr>
            <a:r>
              <a:rPr lang="it-IT" sz="2000" dirty="0">
                <a:solidFill>
                  <a:srgbClr val="002060"/>
                </a:solidFill>
                <a:latin typeface="Titillium Web"/>
                <a:ea typeface="Titillium Web"/>
                <a:cs typeface="Titillium Web"/>
                <a:sym typeface="Titillium Web"/>
              </a:rPr>
              <a:t>email: laura_carabotta@yahoo.it</a:t>
            </a:r>
            <a:endParaRPr lang="it-IT" sz="2000" i="0" u="none" strike="noStrike" cap="none" dirty="0">
              <a:solidFill>
                <a:srgbClr val="002060"/>
              </a:solidFill>
              <a:latin typeface="Titillium Web"/>
              <a:ea typeface="Titillium Web"/>
              <a:cs typeface="Titillium Web"/>
              <a:sym typeface="Titillium Web"/>
            </a:endParaRPr>
          </a:p>
          <a:p>
            <a:pPr marL="0" marR="0" lvl="0" indent="0" rtl="0">
              <a:lnSpc>
                <a:spcPct val="90000"/>
              </a:lnSpc>
              <a:spcBef>
                <a:spcPts val="0"/>
              </a:spcBef>
              <a:spcAft>
                <a:spcPts val="0"/>
              </a:spcAft>
              <a:buClr>
                <a:srgbClr val="000000"/>
              </a:buClr>
              <a:buSzPts val="2400"/>
              <a:buFont typeface="Arial"/>
              <a:buNone/>
            </a:pPr>
            <a:r>
              <a:rPr lang="it-IT" sz="2000" i="0" u="none" strike="noStrike" cap="none" dirty="0">
                <a:solidFill>
                  <a:srgbClr val="002060"/>
                </a:solidFill>
                <a:latin typeface="Titillium Web"/>
                <a:ea typeface="Titillium Web"/>
                <a:cs typeface="Titillium Web"/>
                <a:sym typeface="Titillium Web"/>
              </a:rPr>
              <a:t>Altre informazioni:</a:t>
            </a:r>
          </a:p>
          <a:p>
            <a:pPr marL="0" marR="0" lvl="0" indent="0" rtl="0">
              <a:lnSpc>
                <a:spcPct val="90000"/>
              </a:lnSpc>
              <a:spcBef>
                <a:spcPts val="0"/>
              </a:spcBef>
              <a:spcAft>
                <a:spcPts val="0"/>
              </a:spcAft>
              <a:buClr>
                <a:srgbClr val="000000"/>
              </a:buClr>
              <a:buSzPts val="2400"/>
              <a:buFont typeface="Arial"/>
              <a:buNone/>
            </a:pPr>
            <a:r>
              <a:rPr lang="it-IT" sz="2000" i="0" u="none" strike="noStrike" cap="none" dirty="0">
                <a:solidFill>
                  <a:srgbClr val="002060"/>
                </a:solidFill>
                <a:latin typeface="Titillium Web"/>
                <a:ea typeface="Titillium Web"/>
                <a:cs typeface="Titillium Web"/>
                <a:sym typeface="Titillium Web"/>
              </a:rPr>
              <a:t>https://www.facebook.com/groups/718709509040281/</a:t>
            </a:r>
          </a:p>
        </p:txBody>
      </p:sp>
    </p:spTree>
    <p:extLst>
      <p:ext uri="{BB962C8B-B14F-4D97-AF65-F5344CB8AC3E}">
        <p14:creationId xmlns:p14="http://schemas.microsoft.com/office/powerpoint/2010/main" val="273765657"/>
      </p:ext>
    </p:extLst>
  </p:cSld>
  <p:clrMapOvr>
    <a:masterClrMapping/>
  </p:clrMapOvr>
</p:sld>
</file>

<file path=ppt/theme/theme1.xml><?xml version="1.0" encoding="utf-8"?>
<a:theme xmlns:a="http://schemas.openxmlformats.org/drawingml/2006/main" name="Tema di Office">
  <a:themeElements>
    <a:clrScheme name="Tema di 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Tema di 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ema di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2013 - 2022"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 2013 - 2022</Template>
  <TotalTime>70</TotalTime>
  <Words>685</Words>
  <Application>Microsoft Office PowerPoint</Application>
  <PresentationFormat>Presentazione su schermo (4:3)</PresentationFormat>
  <Paragraphs>67</Paragraphs>
  <Slides>7</Slides>
  <Notes>0</Notes>
  <HiddenSlides>0</HiddenSlides>
  <MMClips>0</MMClips>
  <ScaleCrop>false</ScaleCrop>
  <HeadingPairs>
    <vt:vector size="6" baseType="variant">
      <vt:variant>
        <vt:lpstr>Caratteri utilizzati</vt:lpstr>
      </vt:variant>
      <vt:variant>
        <vt:i4>7</vt:i4>
      </vt:variant>
      <vt:variant>
        <vt:lpstr>Tema</vt:lpstr>
      </vt:variant>
      <vt:variant>
        <vt:i4>1</vt:i4>
      </vt:variant>
      <vt:variant>
        <vt:lpstr>Titoli diapositive</vt:lpstr>
      </vt:variant>
      <vt:variant>
        <vt:i4>7</vt:i4>
      </vt:variant>
    </vt:vector>
  </HeadingPairs>
  <TitlesOfParts>
    <vt:vector size="15" baseType="lpstr">
      <vt:lpstr>Arial</vt:lpstr>
      <vt:lpstr>Calibri</vt:lpstr>
      <vt:lpstr>Calibri Light</vt:lpstr>
      <vt:lpstr>Open Sans</vt:lpstr>
      <vt:lpstr>Segoe UI</vt:lpstr>
      <vt:lpstr>Times New Roman</vt:lpstr>
      <vt:lpstr>Titillium Web</vt:lpstr>
      <vt:lpstr>Tema di Office</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Presentazione standard di PowerPoint</dc:title>
  <dc:creator>Alice Bontempi</dc:creator>
  <cp:lastModifiedBy>Carabotta Laura</cp:lastModifiedBy>
  <cp:revision>11</cp:revision>
  <dcterms:created xsi:type="dcterms:W3CDTF">2023-02-21T16:11:06Z</dcterms:created>
  <dcterms:modified xsi:type="dcterms:W3CDTF">2023-04-06T11:11:22Z</dcterms:modified>
</cp:coreProperties>
</file>