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9"/>
  </p:notes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
      <p:font typeface="Quattrocento Sans" panose="020B0604020202020204" charset="0"/>
      <p:regular r:id="rId14"/>
      <p:bold r:id="rId15"/>
      <p:italic r:id="rId16"/>
      <p:boldItalic r:id="rId17"/>
    </p:embeddedFont>
    <p:embeddedFont>
      <p:font typeface="Titillium Web" panose="020B0604020202020204"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2" roundtripDataSignature="AMtx7mjgCr9Ze5j6LgDzSK1XniGXuD9Q+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7" d="100"/>
          <a:sy n="97" d="100"/>
        </p:scale>
        <p:origin x="30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presProps" Target="presProps.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 name="Google Shape;153;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6" name="Google Shape;166;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titolo" type="title">
  <p:cSld name="TITLE">
    <p:spTree>
      <p:nvGrpSpPr>
        <p:cNvPr id="1" name="Shape 11"/>
        <p:cNvGrpSpPr/>
        <p:nvPr/>
      </p:nvGrpSpPr>
      <p:grpSpPr>
        <a:xfrm>
          <a:off x="0" y="0"/>
          <a:ext cx="0" cy="0"/>
          <a:chOff x="0" y="0"/>
          <a:chExt cx="0" cy="0"/>
        </a:xfrm>
      </p:grpSpPr>
      <p:sp>
        <p:nvSpPr>
          <p:cNvPr id="12" name="Google Shape;12;p10"/>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0"/>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olo e contenuto" type="obj">
  <p:cSld name="OBJECT">
    <p:spTree>
      <p:nvGrpSpPr>
        <p:cNvPr id="1" name="Shape 17"/>
        <p:cNvGrpSpPr/>
        <p:nvPr/>
      </p:nvGrpSpPr>
      <p:grpSpPr>
        <a:xfrm>
          <a:off x="0" y="0"/>
          <a:ext cx="0" cy="0"/>
          <a:chOff x="0" y="0"/>
          <a:chExt cx="0" cy="0"/>
        </a:xfrm>
      </p:grpSpPr>
      <p:sp>
        <p:nvSpPr>
          <p:cNvPr id="18" name="Google Shape;18;p11"/>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1"/>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ntestazione sezione" type="secHead">
  <p:cSld name="SECTION_HEADER">
    <p:spTree>
      <p:nvGrpSpPr>
        <p:cNvPr id="1" name="Shape 23"/>
        <p:cNvGrpSpPr/>
        <p:nvPr/>
      </p:nvGrpSpPr>
      <p:grpSpPr>
        <a:xfrm>
          <a:off x="0" y="0"/>
          <a:ext cx="0" cy="0"/>
          <a:chOff x="0" y="0"/>
          <a:chExt cx="0" cy="0"/>
        </a:xfrm>
      </p:grpSpPr>
      <p:sp>
        <p:nvSpPr>
          <p:cNvPr id="24" name="Google Shape;24;p12"/>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2"/>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ue contenuti" type="twoObj">
  <p:cSld name="TWO_OBJECTS">
    <p:spTree>
      <p:nvGrpSpPr>
        <p:cNvPr id="1" name="Shape 29"/>
        <p:cNvGrpSpPr/>
        <p:nvPr/>
      </p:nvGrpSpPr>
      <p:grpSpPr>
        <a:xfrm>
          <a:off x="0" y="0"/>
          <a:ext cx="0" cy="0"/>
          <a:chOff x="0" y="0"/>
          <a:chExt cx="0" cy="0"/>
        </a:xfrm>
      </p:grpSpPr>
      <p:sp>
        <p:nvSpPr>
          <p:cNvPr id="30" name="Google Shape;30;p13"/>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3"/>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3"/>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fronto" type="twoTxTwoObj">
  <p:cSld name="TWO_OBJECTS_WITH_TEXT">
    <p:spTree>
      <p:nvGrpSpPr>
        <p:cNvPr id="1" name="Shape 36"/>
        <p:cNvGrpSpPr/>
        <p:nvPr/>
      </p:nvGrpSpPr>
      <p:grpSpPr>
        <a:xfrm>
          <a:off x="0" y="0"/>
          <a:ext cx="0" cy="0"/>
          <a:chOff x="0" y="0"/>
          <a:chExt cx="0" cy="0"/>
        </a:xfrm>
      </p:grpSpPr>
      <p:sp>
        <p:nvSpPr>
          <p:cNvPr id="37" name="Google Shape;37;p14"/>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4"/>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4"/>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4"/>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4"/>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lo titolo" type="titleOnly">
  <p:cSld name="TITLE_ONLY">
    <p:spTree>
      <p:nvGrpSpPr>
        <p:cNvPr id="1" name="Shape 45"/>
        <p:cNvGrpSpPr/>
        <p:nvPr/>
      </p:nvGrpSpPr>
      <p:grpSpPr>
        <a:xfrm>
          <a:off x="0" y="0"/>
          <a:ext cx="0" cy="0"/>
          <a:chOff x="0" y="0"/>
          <a:chExt cx="0" cy="0"/>
        </a:xfrm>
      </p:grpSpPr>
      <p:sp>
        <p:nvSpPr>
          <p:cNvPr id="46" name="Google Shape;46;p15"/>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uota" type="blank">
  <p:cSld name="BLANK">
    <p:spTree>
      <p:nvGrpSpPr>
        <p:cNvPr id="1" name="Shape 50"/>
        <p:cNvGrpSpPr/>
        <p:nvPr/>
      </p:nvGrpSpPr>
      <p:grpSpPr>
        <a:xfrm>
          <a:off x="0" y="0"/>
          <a:ext cx="0" cy="0"/>
          <a:chOff x="0" y="0"/>
          <a:chExt cx="0" cy="0"/>
        </a:xfrm>
      </p:grpSpPr>
      <p:sp>
        <p:nvSpPr>
          <p:cNvPr id="51" name="Google Shape;51;p1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uto con didascalia" type="objTx">
  <p:cSld name="OBJECT_WITH_CAPTION_TEXT">
    <p:spTree>
      <p:nvGrpSpPr>
        <p:cNvPr id="1" name="Shape 54"/>
        <p:cNvGrpSpPr/>
        <p:nvPr/>
      </p:nvGrpSpPr>
      <p:grpSpPr>
        <a:xfrm>
          <a:off x="0" y="0"/>
          <a:ext cx="0" cy="0"/>
          <a:chOff x="0" y="0"/>
          <a:chExt cx="0" cy="0"/>
        </a:xfrm>
      </p:grpSpPr>
      <p:sp>
        <p:nvSpPr>
          <p:cNvPr id="55" name="Google Shape;55;p17"/>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7"/>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7"/>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magine con didascalia" type="picTx">
  <p:cSld name="PICTURE_WITH_CAPTION_TEXT">
    <p:spTree>
      <p:nvGrpSpPr>
        <p:cNvPr id="1" name="Shape 61"/>
        <p:cNvGrpSpPr/>
        <p:nvPr/>
      </p:nvGrpSpPr>
      <p:grpSpPr>
        <a:xfrm>
          <a:off x="0" y="0"/>
          <a:ext cx="0" cy="0"/>
          <a:chOff x="0" y="0"/>
          <a:chExt cx="0" cy="0"/>
        </a:xfrm>
      </p:grpSpPr>
      <p:sp>
        <p:nvSpPr>
          <p:cNvPr id="62" name="Google Shape;62;p18"/>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8"/>
          <p:cNvSpPr>
            <a:spLocks noGrp="1"/>
          </p:cNvSpPr>
          <p:nvPr>
            <p:ph type="pic" idx="2"/>
          </p:nvPr>
        </p:nvSpPr>
        <p:spPr>
          <a:xfrm>
            <a:off x="3887391" y="987426"/>
            <a:ext cx="4629150" cy="4873625"/>
          </a:xfrm>
          <a:prstGeom prst="rect">
            <a:avLst/>
          </a:prstGeom>
          <a:noFill/>
          <a:ln>
            <a:noFill/>
          </a:ln>
        </p:spPr>
      </p:sp>
      <p:sp>
        <p:nvSpPr>
          <p:cNvPr id="64" name="Google Shape;64;p18"/>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olo e testo verticale" type="vertTx">
  <p:cSld name="VERTICAL_TEXT">
    <p:spTree>
      <p:nvGrpSpPr>
        <p:cNvPr id="1" name="Shape 68"/>
        <p:cNvGrpSpPr/>
        <p:nvPr/>
      </p:nvGrpSpPr>
      <p:grpSpPr>
        <a:xfrm>
          <a:off x="0" y="0"/>
          <a:ext cx="0" cy="0"/>
          <a:chOff x="0" y="0"/>
          <a:chExt cx="0" cy="0"/>
        </a:xfrm>
      </p:grpSpPr>
      <p:sp>
        <p:nvSpPr>
          <p:cNvPr id="69" name="Google Shape;69;p19"/>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9"/>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Titolo e testo verticale" type="vertTitleAndTx">
  <p:cSld name="VERTICAL_TITLE_AND_VERTICAL_TEXT">
    <p:spTree>
      <p:nvGrpSpPr>
        <p:cNvPr id="1" name="Shape 74"/>
        <p:cNvGrpSpPr/>
        <p:nvPr/>
      </p:nvGrpSpPr>
      <p:grpSpPr>
        <a:xfrm>
          <a:off x="0" y="0"/>
          <a:ext cx="0" cy="0"/>
          <a:chOff x="0" y="0"/>
          <a:chExt cx="0" cy="0"/>
        </a:xfrm>
      </p:grpSpPr>
      <p:sp>
        <p:nvSpPr>
          <p:cNvPr id="75" name="Google Shape;75;p20"/>
          <p:cNvSpPr txBox="1">
            <a:spLocks noGrp="1"/>
          </p:cNvSpPr>
          <p:nvPr>
            <p:ph type="title"/>
          </p:nvPr>
        </p:nvSpPr>
        <p:spPr>
          <a:xfrm rot="5400000">
            <a:off x="4623594" y="2285207"/>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0"/>
          <p:cNvSpPr txBox="1">
            <a:spLocks noGrp="1"/>
          </p:cNvSpPr>
          <p:nvPr>
            <p:ph type="body" idx="1"/>
          </p:nvPr>
        </p:nvSpPr>
        <p:spPr>
          <a:xfrm rot="5400000">
            <a:off x="623094"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9"/>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9"/>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Shape 91"/>
        <p:cNvGrpSpPr/>
        <p:nvPr/>
      </p:nvGrpSpPr>
      <p:grpSpPr>
        <a:xfrm>
          <a:off x="0" y="0"/>
          <a:ext cx="0" cy="0"/>
          <a:chOff x="0" y="0"/>
          <a:chExt cx="0" cy="0"/>
        </a:xfrm>
      </p:grpSpPr>
      <p:sp>
        <p:nvSpPr>
          <p:cNvPr id="92" name="Google Shape;92;p2"/>
          <p:cNvSpPr txBox="1"/>
          <p:nvPr/>
        </p:nvSpPr>
        <p:spPr>
          <a:xfrm>
            <a:off x="5850689" y="6180027"/>
            <a:ext cx="1666875" cy="295275"/>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it-IT" sz="1000">
                <a:solidFill>
                  <a:srgbClr val="002060"/>
                </a:solidFill>
                <a:latin typeface="Titillium Web"/>
                <a:ea typeface="Titillium Web"/>
                <a:cs typeface="Titillium Web"/>
                <a:sym typeface="Titillium Web"/>
              </a:rPr>
              <a:t>In collaborazione con</a:t>
            </a:r>
            <a:endParaRPr sz="1200">
              <a:solidFill>
                <a:schemeClr val="dk1"/>
              </a:solidFill>
              <a:latin typeface="Titillium Web"/>
              <a:ea typeface="Titillium Web"/>
              <a:cs typeface="Titillium Web"/>
              <a:sym typeface="Titillium Web"/>
            </a:endParaRPr>
          </a:p>
        </p:txBody>
      </p:sp>
      <p:pic>
        <p:nvPicPr>
          <p:cNvPr id="93" name="Google Shape;93;p2"/>
          <p:cNvPicPr preferRelativeResize="0"/>
          <p:nvPr/>
        </p:nvPicPr>
        <p:blipFill rotWithShape="1">
          <a:blip r:embed="rId3">
            <a:alphaModFix/>
          </a:blip>
          <a:srcRect/>
          <a:stretch/>
        </p:blipFill>
        <p:spPr>
          <a:xfrm>
            <a:off x="-1" y="0"/>
            <a:ext cx="9162867" cy="301658"/>
          </a:xfrm>
          <a:prstGeom prst="rect">
            <a:avLst/>
          </a:prstGeom>
          <a:noFill/>
          <a:ln>
            <a:noFill/>
          </a:ln>
        </p:spPr>
      </p:pic>
      <p:pic>
        <p:nvPicPr>
          <p:cNvPr id="94" name="Google Shape;94;p2"/>
          <p:cNvPicPr preferRelativeResize="0"/>
          <p:nvPr/>
        </p:nvPicPr>
        <p:blipFill rotWithShape="1">
          <a:blip r:embed="rId4">
            <a:alphaModFix/>
          </a:blip>
          <a:srcRect/>
          <a:stretch/>
        </p:blipFill>
        <p:spPr>
          <a:xfrm>
            <a:off x="7898130" y="359939"/>
            <a:ext cx="1245870" cy="1094105"/>
          </a:xfrm>
          <a:prstGeom prst="rect">
            <a:avLst/>
          </a:prstGeom>
          <a:noFill/>
          <a:ln>
            <a:noFill/>
          </a:ln>
        </p:spPr>
      </p:pic>
      <p:sp>
        <p:nvSpPr>
          <p:cNvPr id="95" name="Google Shape;95;p2"/>
          <p:cNvSpPr txBox="1"/>
          <p:nvPr/>
        </p:nvSpPr>
        <p:spPr>
          <a:xfrm>
            <a:off x="262302" y="6204553"/>
            <a:ext cx="1930481"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000" b="1" i="1">
                <a:solidFill>
                  <a:srgbClr val="002060"/>
                </a:solidFill>
                <a:latin typeface="Titillium Web"/>
                <a:ea typeface="Titillium Web"/>
                <a:cs typeface="Titillium Web"/>
                <a:sym typeface="Titillium Web"/>
              </a:rPr>
              <a:t>#forumpa2023</a:t>
            </a:r>
            <a:endParaRPr/>
          </a:p>
        </p:txBody>
      </p:sp>
      <p:sp>
        <p:nvSpPr>
          <p:cNvPr id="96" name="Google Shape;96;p2"/>
          <p:cNvSpPr txBox="1"/>
          <p:nvPr/>
        </p:nvSpPr>
        <p:spPr>
          <a:xfrm>
            <a:off x="760393" y="2705725"/>
            <a:ext cx="7642077" cy="144655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it-IT" sz="6000" b="1" i="0">
                <a:solidFill>
                  <a:srgbClr val="2F5496"/>
                </a:solidFill>
                <a:latin typeface="Titillium Web"/>
                <a:ea typeface="Titillium Web"/>
                <a:cs typeface="Titillium Web"/>
                <a:sym typeface="Titillium Web"/>
              </a:rPr>
              <a:t>PA SOSTENIBILE 2023</a:t>
            </a:r>
            <a:endParaRPr sz="6000" b="0" i="0">
              <a:solidFill>
                <a:srgbClr val="000000"/>
              </a:solidFill>
              <a:latin typeface="Quattrocento Sans"/>
              <a:ea typeface="Quattrocento Sans"/>
              <a:cs typeface="Quattrocento Sans"/>
              <a:sym typeface="Quattrocento Sans"/>
            </a:endParaRPr>
          </a:p>
          <a:p>
            <a:pPr marL="0" marR="0" lvl="0" indent="0" algn="ctr" rtl="0">
              <a:spcBef>
                <a:spcPts val="0"/>
              </a:spcBef>
              <a:spcAft>
                <a:spcPts val="0"/>
              </a:spcAft>
              <a:buNone/>
            </a:pPr>
            <a:r>
              <a:rPr lang="it-IT" sz="2800" b="1" i="0">
                <a:solidFill>
                  <a:srgbClr val="2F5496"/>
                </a:solidFill>
                <a:latin typeface="Titillium Web"/>
                <a:ea typeface="Titillium Web"/>
                <a:cs typeface="Titillium Web"/>
                <a:sym typeface="Titillium Web"/>
              </a:rPr>
              <a:t>inclusione, empowerment e persone</a:t>
            </a:r>
            <a:endParaRPr sz="2800" b="0" i="0">
              <a:solidFill>
                <a:srgbClr val="000000"/>
              </a:solidFill>
              <a:latin typeface="Quattrocento Sans"/>
              <a:ea typeface="Quattrocento Sans"/>
              <a:cs typeface="Quattrocento Sans"/>
              <a:sym typeface="Quattrocento Sans"/>
            </a:endParaRPr>
          </a:p>
        </p:txBody>
      </p:sp>
      <p:pic>
        <p:nvPicPr>
          <p:cNvPr id="97" name="Google Shape;97;p2" descr="FPA - Innovazione nella Pubblica Amministrazione e Forum PA"/>
          <p:cNvPicPr preferRelativeResize="0"/>
          <p:nvPr/>
        </p:nvPicPr>
        <p:blipFill rotWithShape="1">
          <a:blip r:embed="rId5">
            <a:alphaModFix/>
          </a:blip>
          <a:srcRect/>
          <a:stretch/>
        </p:blipFill>
        <p:spPr>
          <a:xfrm>
            <a:off x="4001701" y="5702411"/>
            <a:ext cx="1110819" cy="1110819"/>
          </a:xfrm>
          <a:prstGeom prst="rect">
            <a:avLst/>
          </a:prstGeom>
          <a:noFill/>
          <a:ln>
            <a:noFill/>
          </a:ln>
        </p:spPr>
      </p:pic>
      <p:pic>
        <p:nvPicPr>
          <p:cNvPr id="98" name="Google Shape;98;p2" descr="ASviS - CAI"/>
          <p:cNvPicPr preferRelativeResize="0"/>
          <p:nvPr/>
        </p:nvPicPr>
        <p:blipFill rotWithShape="1">
          <a:blip r:embed="rId6">
            <a:alphaModFix/>
          </a:blip>
          <a:srcRect/>
          <a:stretch/>
        </p:blipFill>
        <p:spPr>
          <a:xfrm>
            <a:off x="7111012" y="5768274"/>
            <a:ext cx="1819552" cy="97909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Shape 102"/>
        <p:cNvGrpSpPr/>
        <p:nvPr/>
      </p:nvGrpSpPr>
      <p:grpSpPr>
        <a:xfrm>
          <a:off x="0" y="0"/>
          <a:ext cx="0" cy="0"/>
          <a:chOff x="0" y="0"/>
          <a:chExt cx="0" cy="0"/>
        </a:xfrm>
      </p:grpSpPr>
      <p:sp>
        <p:nvSpPr>
          <p:cNvPr id="103" name="Google Shape;103;p3"/>
          <p:cNvSpPr txBox="1"/>
          <p:nvPr/>
        </p:nvSpPr>
        <p:spPr>
          <a:xfrm>
            <a:off x="5850689" y="6180027"/>
            <a:ext cx="1666875" cy="295275"/>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it-IT" sz="1000">
                <a:solidFill>
                  <a:srgbClr val="002060"/>
                </a:solidFill>
                <a:latin typeface="Titillium Web"/>
                <a:ea typeface="Titillium Web"/>
                <a:cs typeface="Titillium Web"/>
                <a:sym typeface="Titillium Web"/>
              </a:rPr>
              <a:t>In collaborazione con</a:t>
            </a:r>
            <a:endParaRPr sz="1200">
              <a:solidFill>
                <a:schemeClr val="dk1"/>
              </a:solidFill>
              <a:latin typeface="Titillium Web"/>
              <a:ea typeface="Titillium Web"/>
              <a:cs typeface="Titillium Web"/>
              <a:sym typeface="Titillium Web"/>
            </a:endParaRPr>
          </a:p>
        </p:txBody>
      </p:sp>
      <p:pic>
        <p:nvPicPr>
          <p:cNvPr id="104" name="Google Shape;104;p3"/>
          <p:cNvPicPr preferRelativeResize="0"/>
          <p:nvPr/>
        </p:nvPicPr>
        <p:blipFill rotWithShape="1">
          <a:blip r:embed="rId3">
            <a:alphaModFix/>
          </a:blip>
          <a:srcRect/>
          <a:stretch/>
        </p:blipFill>
        <p:spPr>
          <a:xfrm>
            <a:off x="-1" y="0"/>
            <a:ext cx="9162867" cy="301658"/>
          </a:xfrm>
          <a:prstGeom prst="rect">
            <a:avLst/>
          </a:prstGeom>
          <a:noFill/>
          <a:ln>
            <a:noFill/>
          </a:ln>
        </p:spPr>
      </p:pic>
      <p:pic>
        <p:nvPicPr>
          <p:cNvPr id="105" name="Google Shape;105;p3"/>
          <p:cNvPicPr preferRelativeResize="0"/>
          <p:nvPr/>
        </p:nvPicPr>
        <p:blipFill rotWithShape="1">
          <a:blip r:embed="rId4">
            <a:alphaModFix/>
          </a:blip>
          <a:srcRect/>
          <a:stretch/>
        </p:blipFill>
        <p:spPr>
          <a:xfrm>
            <a:off x="7898130" y="359939"/>
            <a:ext cx="1245870" cy="1094105"/>
          </a:xfrm>
          <a:prstGeom prst="rect">
            <a:avLst/>
          </a:prstGeom>
          <a:noFill/>
          <a:ln>
            <a:noFill/>
          </a:ln>
        </p:spPr>
      </p:pic>
      <p:sp>
        <p:nvSpPr>
          <p:cNvPr id="106" name="Google Shape;106;p3"/>
          <p:cNvSpPr txBox="1"/>
          <p:nvPr/>
        </p:nvSpPr>
        <p:spPr>
          <a:xfrm>
            <a:off x="262302" y="6204553"/>
            <a:ext cx="1930481"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000" b="1" i="1">
                <a:solidFill>
                  <a:srgbClr val="002060"/>
                </a:solidFill>
                <a:latin typeface="Titillium Web"/>
                <a:ea typeface="Titillium Web"/>
                <a:cs typeface="Titillium Web"/>
                <a:sym typeface="Titillium Web"/>
              </a:rPr>
              <a:t>#forumpa2023</a:t>
            </a:r>
            <a:endParaRPr/>
          </a:p>
        </p:txBody>
      </p:sp>
      <p:pic>
        <p:nvPicPr>
          <p:cNvPr id="107" name="Google Shape;107;p3" descr="FPA - Innovazione nella Pubblica Amministrazione e Forum PA"/>
          <p:cNvPicPr preferRelativeResize="0"/>
          <p:nvPr/>
        </p:nvPicPr>
        <p:blipFill rotWithShape="1">
          <a:blip r:embed="rId5">
            <a:alphaModFix/>
          </a:blip>
          <a:srcRect/>
          <a:stretch/>
        </p:blipFill>
        <p:spPr>
          <a:xfrm>
            <a:off x="4001701" y="5702411"/>
            <a:ext cx="1110819" cy="1110819"/>
          </a:xfrm>
          <a:prstGeom prst="rect">
            <a:avLst/>
          </a:prstGeom>
          <a:noFill/>
          <a:ln>
            <a:noFill/>
          </a:ln>
        </p:spPr>
      </p:pic>
      <p:pic>
        <p:nvPicPr>
          <p:cNvPr id="108" name="Google Shape;108;p3" descr="ASviS - CAI"/>
          <p:cNvPicPr preferRelativeResize="0"/>
          <p:nvPr/>
        </p:nvPicPr>
        <p:blipFill rotWithShape="1">
          <a:blip r:embed="rId6">
            <a:alphaModFix/>
          </a:blip>
          <a:srcRect/>
          <a:stretch/>
        </p:blipFill>
        <p:spPr>
          <a:xfrm>
            <a:off x="7111012" y="5768274"/>
            <a:ext cx="1819552" cy="979092"/>
          </a:xfrm>
          <a:prstGeom prst="rect">
            <a:avLst/>
          </a:prstGeom>
          <a:noFill/>
          <a:ln>
            <a:noFill/>
          </a:ln>
        </p:spPr>
      </p:pic>
      <p:sp>
        <p:nvSpPr>
          <p:cNvPr id="109" name="Google Shape;109;p3"/>
          <p:cNvSpPr txBox="1"/>
          <p:nvPr/>
        </p:nvSpPr>
        <p:spPr>
          <a:xfrm>
            <a:off x="215170" y="553048"/>
            <a:ext cx="8732523"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600" b="1" i="0">
                <a:solidFill>
                  <a:srgbClr val="2F5496"/>
                </a:solidFill>
                <a:latin typeface="Titillium Web"/>
                <a:ea typeface="Titillium Web"/>
                <a:cs typeface="Titillium Web"/>
                <a:sym typeface="Titillium Web"/>
              </a:rPr>
              <a:t>FORUM PA 2023</a:t>
            </a:r>
            <a:br>
              <a:rPr lang="it-IT" sz="1600" b="1" i="0">
                <a:solidFill>
                  <a:srgbClr val="2F5496"/>
                </a:solidFill>
                <a:latin typeface="Titillium Web"/>
                <a:ea typeface="Titillium Web"/>
                <a:cs typeface="Titillium Web"/>
                <a:sym typeface="Titillium Web"/>
              </a:rPr>
            </a:br>
            <a:r>
              <a:rPr lang="it-IT" sz="1200" i="0">
                <a:solidFill>
                  <a:srgbClr val="2F5496"/>
                </a:solidFill>
                <a:latin typeface="Titillium Web"/>
                <a:ea typeface="Titillium Web"/>
                <a:cs typeface="Titillium Web"/>
                <a:sym typeface="Titillium Web"/>
              </a:rPr>
              <a:t>«PA SOSTENIBILE 2023»</a:t>
            </a:r>
            <a:endParaRPr sz="1200" i="0">
              <a:solidFill>
                <a:srgbClr val="000000"/>
              </a:solidFill>
              <a:latin typeface="Quattrocento Sans"/>
              <a:ea typeface="Quattrocento Sans"/>
              <a:cs typeface="Quattrocento Sans"/>
              <a:sym typeface="Quattrocento Sans"/>
            </a:endParaRPr>
          </a:p>
          <a:p>
            <a:pPr marL="0" marR="0" lvl="0" indent="0" algn="l" rtl="0">
              <a:spcBef>
                <a:spcPts val="0"/>
              </a:spcBef>
              <a:spcAft>
                <a:spcPts val="0"/>
              </a:spcAft>
              <a:buNone/>
            </a:pPr>
            <a:r>
              <a:rPr lang="it-IT" sz="1200">
                <a:solidFill>
                  <a:srgbClr val="2F5496"/>
                </a:solidFill>
                <a:latin typeface="Titillium Web"/>
                <a:ea typeface="Titillium Web"/>
                <a:cs typeface="Titillium Web"/>
                <a:sym typeface="Titillium Web"/>
              </a:rPr>
              <a:t>I</a:t>
            </a:r>
            <a:r>
              <a:rPr lang="it-IT" sz="1200" i="0">
                <a:solidFill>
                  <a:srgbClr val="2F5496"/>
                </a:solidFill>
                <a:latin typeface="Titillium Web"/>
                <a:ea typeface="Titillium Web"/>
                <a:cs typeface="Titillium Web"/>
                <a:sym typeface="Titillium Web"/>
              </a:rPr>
              <a:t>nclusione, empowerment e persone</a:t>
            </a:r>
            <a:endParaRPr sz="1200" i="0">
              <a:solidFill>
                <a:srgbClr val="000000"/>
              </a:solidFill>
              <a:latin typeface="Quattrocento Sans"/>
              <a:ea typeface="Quattrocento Sans"/>
              <a:cs typeface="Quattrocento Sans"/>
              <a:sym typeface="Quattrocento Sans"/>
            </a:endParaRPr>
          </a:p>
        </p:txBody>
      </p:sp>
      <p:cxnSp>
        <p:nvCxnSpPr>
          <p:cNvPr id="110" name="Google Shape;110;p3"/>
          <p:cNvCxnSpPr/>
          <p:nvPr/>
        </p:nvCxnSpPr>
        <p:spPr>
          <a:xfrm>
            <a:off x="215170" y="1384917"/>
            <a:ext cx="7108908" cy="0"/>
          </a:xfrm>
          <a:prstGeom prst="straightConnector1">
            <a:avLst/>
          </a:prstGeom>
          <a:noFill/>
          <a:ln w="9525" cap="flat" cmpd="sng">
            <a:solidFill>
              <a:schemeClr val="lt1"/>
            </a:solidFill>
            <a:prstDash val="solid"/>
            <a:miter lim="800000"/>
            <a:headEnd type="none" w="sm" len="sm"/>
            <a:tailEnd type="none" w="sm" len="sm"/>
          </a:ln>
        </p:spPr>
      </p:cxnSp>
      <p:sp>
        <p:nvSpPr>
          <p:cNvPr id="111" name="Google Shape;111;p3"/>
          <p:cNvSpPr txBox="1"/>
          <p:nvPr/>
        </p:nvSpPr>
        <p:spPr>
          <a:xfrm>
            <a:off x="578850" y="2112425"/>
            <a:ext cx="7986300" cy="2800271"/>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it-IT" sz="2000" b="1" i="0" u="none" strike="noStrike" cap="none">
                <a:solidFill>
                  <a:srgbClr val="002060"/>
                </a:solidFill>
                <a:latin typeface="Titillium Web"/>
                <a:ea typeface="Titillium Web"/>
                <a:cs typeface="Titillium Web"/>
                <a:sym typeface="Titillium Web"/>
              </a:rPr>
              <a:t>SOGGETTO PROPONENTE: Comune di Bologna</a:t>
            </a:r>
            <a:endParaRPr sz="2000" b="1" i="0" u="none" strike="noStrike" cap="none">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Clr>
                <a:srgbClr val="000000"/>
              </a:buClr>
              <a:buSzPts val="2400"/>
              <a:buFont typeface="Arial"/>
              <a:buNone/>
            </a:pPr>
            <a:endParaRPr sz="2000" b="1">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None/>
            </a:pPr>
            <a:r>
              <a:rPr lang="it-IT" sz="2000" b="1" i="0" u="none" strike="noStrike" cap="none">
                <a:solidFill>
                  <a:srgbClr val="002060"/>
                </a:solidFill>
                <a:latin typeface="Titillium Web"/>
                <a:ea typeface="Titillium Web"/>
                <a:cs typeface="Titillium Web"/>
                <a:sym typeface="Titillium Web"/>
              </a:rPr>
              <a:t>TITOLO DELLA SOLUZIONE: </a:t>
            </a:r>
            <a:r>
              <a:rPr lang="it-IT" sz="2000" b="1">
                <a:solidFill>
                  <a:srgbClr val="002060"/>
                </a:solidFill>
                <a:latin typeface="Titillium Web"/>
                <a:ea typeface="Titillium Web"/>
                <a:cs typeface="Titillium Web"/>
                <a:sym typeface="Titillium Web"/>
              </a:rPr>
              <a:t>Gender Gap reduction in Urban Projects in Bologna</a:t>
            </a:r>
            <a:endParaRPr sz="2000" b="1" i="0" u="none" strike="noStrike" cap="none">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Clr>
                <a:srgbClr val="000000"/>
              </a:buClr>
              <a:buSzPts val="2400"/>
              <a:buFont typeface="Arial"/>
              <a:buNone/>
            </a:pPr>
            <a:endParaRPr sz="2000" b="1">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None/>
            </a:pPr>
            <a:r>
              <a:rPr lang="it-IT" sz="2000" b="1" i="0" u="none" strike="noStrike" cap="none">
                <a:solidFill>
                  <a:srgbClr val="002060"/>
                </a:solidFill>
                <a:latin typeface="Titillium Web"/>
                <a:ea typeface="Titillium Web"/>
                <a:cs typeface="Titillium Web"/>
                <a:sym typeface="Titillium Web"/>
              </a:rPr>
              <a:t>CATEGORIA: </a:t>
            </a:r>
            <a:r>
              <a:rPr lang="it-IT" sz="2000" b="1">
                <a:solidFill>
                  <a:srgbClr val="002060"/>
                </a:solidFill>
                <a:latin typeface="Titillium Web"/>
                <a:ea typeface="Titillium Web"/>
                <a:cs typeface="Titillium Web"/>
                <a:sym typeface="Titillium Web"/>
              </a:rPr>
              <a:t>Parità di genere </a:t>
            </a:r>
            <a:endParaRPr sz="2000" b="1" i="0" u="none" strike="noStrike" cap="none">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Clr>
                <a:srgbClr val="000000"/>
              </a:buClr>
              <a:buSzPts val="2400"/>
              <a:buFont typeface="Arial"/>
              <a:buNone/>
            </a:pPr>
            <a:endParaRPr sz="2000" b="1">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None/>
            </a:pPr>
            <a:r>
              <a:rPr lang="it-IT" sz="2000" b="1" i="0" u="none" strike="noStrike" cap="none">
                <a:solidFill>
                  <a:srgbClr val="002060"/>
                </a:solidFill>
                <a:latin typeface="Titillium Web"/>
                <a:ea typeface="Titillium Web"/>
                <a:cs typeface="Titillium Web"/>
                <a:sym typeface="Titillium Web"/>
              </a:rPr>
              <a:t>AMBITO: </a:t>
            </a:r>
            <a:r>
              <a:rPr lang="it-IT" sz="2000" b="1">
                <a:solidFill>
                  <a:srgbClr val="002060"/>
                </a:solidFill>
                <a:latin typeface="Titillium Web"/>
                <a:ea typeface="Titillium Web"/>
                <a:cs typeface="Titillium Web"/>
                <a:sym typeface="Titillium Web"/>
              </a:rPr>
              <a:t>Diseguaglianze, pari opportunità, inclusione</a:t>
            </a:r>
            <a:endParaRPr sz="2000" b="1" i="0" u="none" strike="noStrike" cap="none">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Clr>
                <a:srgbClr val="000000"/>
              </a:buClr>
              <a:buSzPts val="2400"/>
              <a:buFont typeface="Arial"/>
              <a:buNone/>
            </a:pPr>
            <a:br>
              <a:rPr lang="it-IT" sz="2000" b="1" i="0" u="none" strike="noStrike" cap="none">
                <a:solidFill>
                  <a:schemeClr val="lt1"/>
                </a:solidFill>
                <a:latin typeface="Titillium Web"/>
                <a:ea typeface="Titillium Web"/>
                <a:cs typeface="Titillium Web"/>
                <a:sym typeface="Titillium Web"/>
              </a:rPr>
            </a:br>
            <a:endParaRPr sz="2000" b="1" i="0" u="none" strike="noStrike" cap="none">
              <a:solidFill>
                <a:schemeClr val="lt1"/>
              </a:solidFill>
              <a:latin typeface="Titillium Web"/>
              <a:ea typeface="Titillium Web"/>
              <a:cs typeface="Titillium Web"/>
              <a:sym typeface="Titillium Web"/>
            </a:endParaRPr>
          </a:p>
          <a:p>
            <a:pPr marL="0" marR="0" lvl="0" indent="0" algn="l" rtl="0">
              <a:lnSpc>
                <a:spcPct val="100000"/>
              </a:lnSpc>
              <a:spcBef>
                <a:spcPts val="0"/>
              </a:spcBef>
              <a:spcAft>
                <a:spcPts val="0"/>
              </a:spcAft>
              <a:buClr>
                <a:srgbClr val="000000"/>
              </a:buClr>
              <a:buSzPts val="1400"/>
              <a:buFont typeface="Arial"/>
              <a:buNone/>
            </a:pPr>
            <a:endParaRPr sz="2000" b="1" i="0" u="none" strike="noStrike" cap="none">
              <a:solidFill>
                <a:srgbClr val="000000"/>
              </a:solidFill>
              <a:latin typeface="Titillium Web"/>
              <a:ea typeface="Titillium Web"/>
              <a:cs typeface="Titillium Web"/>
              <a:sym typeface="Titillium Web"/>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Shape 115"/>
        <p:cNvGrpSpPr/>
        <p:nvPr/>
      </p:nvGrpSpPr>
      <p:grpSpPr>
        <a:xfrm>
          <a:off x="0" y="0"/>
          <a:ext cx="0" cy="0"/>
          <a:chOff x="0" y="0"/>
          <a:chExt cx="0" cy="0"/>
        </a:xfrm>
      </p:grpSpPr>
      <p:sp>
        <p:nvSpPr>
          <p:cNvPr id="116" name="Google Shape;116;p4"/>
          <p:cNvSpPr txBox="1"/>
          <p:nvPr/>
        </p:nvSpPr>
        <p:spPr>
          <a:xfrm>
            <a:off x="5850689" y="6180027"/>
            <a:ext cx="1666875" cy="295275"/>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it-IT" sz="1000">
                <a:solidFill>
                  <a:srgbClr val="002060"/>
                </a:solidFill>
                <a:latin typeface="Titillium Web"/>
                <a:ea typeface="Titillium Web"/>
                <a:cs typeface="Titillium Web"/>
                <a:sym typeface="Titillium Web"/>
              </a:rPr>
              <a:t>In collaborazione con</a:t>
            </a:r>
            <a:endParaRPr sz="1200">
              <a:solidFill>
                <a:schemeClr val="dk1"/>
              </a:solidFill>
              <a:latin typeface="Titillium Web"/>
              <a:ea typeface="Titillium Web"/>
              <a:cs typeface="Titillium Web"/>
              <a:sym typeface="Titillium Web"/>
            </a:endParaRPr>
          </a:p>
        </p:txBody>
      </p:sp>
      <p:pic>
        <p:nvPicPr>
          <p:cNvPr id="117" name="Google Shape;117;p4"/>
          <p:cNvPicPr preferRelativeResize="0"/>
          <p:nvPr/>
        </p:nvPicPr>
        <p:blipFill rotWithShape="1">
          <a:blip r:embed="rId3">
            <a:alphaModFix/>
          </a:blip>
          <a:srcRect/>
          <a:stretch/>
        </p:blipFill>
        <p:spPr>
          <a:xfrm>
            <a:off x="-1" y="0"/>
            <a:ext cx="9162867" cy="301658"/>
          </a:xfrm>
          <a:prstGeom prst="rect">
            <a:avLst/>
          </a:prstGeom>
          <a:noFill/>
          <a:ln>
            <a:noFill/>
          </a:ln>
        </p:spPr>
      </p:pic>
      <p:pic>
        <p:nvPicPr>
          <p:cNvPr id="118" name="Google Shape;118;p4"/>
          <p:cNvPicPr preferRelativeResize="0"/>
          <p:nvPr/>
        </p:nvPicPr>
        <p:blipFill rotWithShape="1">
          <a:blip r:embed="rId4">
            <a:alphaModFix/>
          </a:blip>
          <a:srcRect/>
          <a:stretch/>
        </p:blipFill>
        <p:spPr>
          <a:xfrm>
            <a:off x="7898130" y="359939"/>
            <a:ext cx="1245870" cy="1094105"/>
          </a:xfrm>
          <a:prstGeom prst="rect">
            <a:avLst/>
          </a:prstGeom>
          <a:noFill/>
          <a:ln>
            <a:noFill/>
          </a:ln>
        </p:spPr>
      </p:pic>
      <p:sp>
        <p:nvSpPr>
          <p:cNvPr id="119" name="Google Shape;119;p4"/>
          <p:cNvSpPr txBox="1"/>
          <p:nvPr/>
        </p:nvSpPr>
        <p:spPr>
          <a:xfrm>
            <a:off x="262302" y="6204553"/>
            <a:ext cx="1930481"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000" b="1" i="1">
                <a:solidFill>
                  <a:srgbClr val="002060"/>
                </a:solidFill>
                <a:latin typeface="Titillium Web"/>
                <a:ea typeface="Titillium Web"/>
                <a:cs typeface="Titillium Web"/>
                <a:sym typeface="Titillium Web"/>
              </a:rPr>
              <a:t>#forumpa2023</a:t>
            </a:r>
            <a:endParaRPr/>
          </a:p>
        </p:txBody>
      </p:sp>
      <p:pic>
        <p:nvPicPr>
          <p:cNvPr id="120" name="Google Shape;120;p4" descr="FPA - Innovazione nella Pubblica Amministrazione e Forum PA"/>
          <p:cNvPicPr preferRelativeResize="0"/>
          <p:nvPr/>
        </p:nvPicPr>
        <p:blipFill rotWithShape="1">
          <a:blip r:embed="rId5">
            <a:alphaModFix/>
          </a:blip>
          <a:srcRect/>
          <a:stretch/>
        </p:blipFill>
        <p:spPr>
          <a:xfrm>
            <a:off x="4001701" y="5702411"/>
            <a:ext cx="1110819" cy="1110819"/>
          </a:xfrm>
          <a:prstGeom prst="rect">
            <a:avLst/>
          </a:prstGeom>
          <a:noFill/>
          <a:ln>
            <a:noFill/>
          </a:ln>
        </p:spPr>
      </p:pic>
      <p:pic>
        <p:nvPicPr>
          <p:cNvPr id="121" name="Google Shape;121;p4" descr="ASviS - CAI"/>
          <p:cNvPicPr preferRelativeResize="0"/>
          <p:nvPr/>
        </p:nvPicPr>
        <p:blipFill rotWithShape="1">
          <a:blip r:embed="rId6">
            <a:alphaModFix/>
          </a:blip>
          <a:srcRect/>
          <a:stretch/>
        </p:blipFill>
        <p:spPr>
          <a:xfrm>
            <a:off x="7111012" y="5768274"/>
            <a:ext cx="1819552" cy="979092"/>
          </a:xfrm>
          <a:prstGeom prst="rect">
            <a:avLst/>
          </a:prstGeom>
          <a:noFill/>
          <a:ln>
            <a:noFill/>
          </a:ln>
        </p:spPr>
      </p:pic>
      <p:sp>
        <p:nvSpPr>
          <p:cNvPr id="122" name="Google Shape;122;p4"/>
          <p:cNvSpPr txBox="1"/>
          <p:nvPr/>
        </p:nvSpPr>
        <p:spPr>
          <a:xfrm>
            <a:off x="215170" y="553048"/>
            <a:ext cx="8732523"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600" b="1" i="0">
                <a:solidFill>
                  <a:srgbClr val="2F5496"/>
                </a:solidFill>
                <a:latin typeface="Titillium Web"/>
                <a:ea typeface="Titillium Web"/>
                <a:cs typeface="Titillium Web"/>
                <a:sym typeface="Titillium Web"/>
              </a:rPr>
              <a:t>FORUM PA 2023</a:t>
            </a:r>
            <a:br>
              <a:rPr lang="it-IT" sz="1600" b="1" i="0">
                <a:solidFill>
                  <a:srgbClr val="2F5496"/>
                </a:solidFill>
                <a:latin typeface="Titillium Web"/>
                <a:ea typeface="Titillium Web"/>
                <a:cs typeface="Titillium Web"/>
                <a:sym typeface="Titillium Web"/>
              </a:rPr>
            </a:br>
            <a:r>
              <a:rPr lang="it-IT" sz="1200" i="0">
                <a:solidFill>
                  <a:srgbClr val="2F5496"/>
                </a:solidFill>
                <a:latin typeface="Titillium Web"/>
                <a:ea typeface="Titillium Web"/>
                <a:cs typeface="Titillium Web"/>
                <a:sym typeface="Titillium Web"/>
              </a:rPr>
              <a:t>«PA SOSTENIBILE 2023»</a:t>
            </a:r>
            <a:endParaRPr sz="1200" i="0">
              <a:solidFill>
                <a:srgbClr val="000000"/>
              </a:solidFill>
              <a:latin typeface="Quattrocento Sans"/>
              <a:ea typeface="Quattrocento Sans"/>
              <a:cs typeface="Quattrocento Sans"/>
              <a:sym typeface="Quattrocento Sans"/>
            </a:endParaRPr>
          </a:p>
          <a:p>
            <a:pPr marL="0" marR="0" lvl="0" indent="0" algn="l" rtl="0">
              <a:spcBef>
                <a:spcPts val="0"/>
              </a:spcBef>
              <a:spcAft>
                <a:spcPts val="0"/>
              </a:spcAft>
              <a:buNone/>
            </a:pPr>
            <a:r>
              <a:rPr lang="it-IT" sz="1200">
                <a:solidFill>
                  <a:srgbClr val="2F5496"/>
                </a:solidFill>
                <a:latin typeface="Titillium Web"/>
                <a:ea typeface="Titillium Web"/>
                <a:cs typeface="Titillium Web"/>
                <a:sym typeface="Titillium Web"/>
              </a:rPr>
              <a:t>I</a:t>
            </a:r>
            <a:r>
              <a:rPr lang="it-IT" sz="1200" i="0">
                <a:solidFill>
                  <a:srgbClr val="2F5496"/>
                </a:solidFill>
                <a:latin typeface="Titillium Web"/>
                <a:ea typeface="Titillium Web"/>
                <a:cs typeface="Titillium Web"/>
                <a:sym typeface="Titillium Web"/>
              </a:rPr>
              <a:t>nclusione, empowerment e persone</a:t>
            </a:r>
            <a:endParaRPr sz="1200" i="0">
              <a:solidFill>
                <a:srgbClr val="000000"/>
              </a:solidFill>
              <a:latin typeface="Quattrocento Sans"/>
              <a:ea typeface="Quattrocento Sans"/>
              <a:cs typeface="Quattrocento Sans"/>
              <a:sym typeface="Quattrocento Sans"/>
            </a:endParaRPr>
          </a:p>
        </p:txBody>
      </p:sp>
      <p:cxnSp>
        <p:nvCxnSpPr>
          <p:cNvPr id="123" name="Google Shape;123;p4"/>
          <p:cNvCxnSpPr/>
          <p:nvPr/>
        </p:nvCxnSpPr>
        <p:spPr>
          <a:xfrm>
            <a:off x="215170" y="1384917"/>
            <a:ext cx="7108908" cy="0"/>
          </a:xfrm>
          <a:prstGeom prst="straightConnector1">
            <a:avLst/>
          </a:prstGeom>
          <a:noFill/>
          <a:ln w="9525" cap="flat" cmpd="sng">
            <a:solidFill>
              <a:schemeClr val="lt1"/>
            </a:solidFill>
            <a:prstDash val="solid"/>
            <a:miter lim="800000"/>
            <a:headEnd type="none" w="sm" len="sm"/>
            <a:tailEnd type="none" w="sm" len="sm"/>
          </a:ln>
        </p:spPr>
      </p:cxnSp>
      <p:sp>
        <p:nvSpPr>
          <p:cNvPr id="124" name="Google Shape;124;p4"/>
          <p:cNvSpPr txBox="1"/>
          <p:nvPr/>
        </p:nvSpPr>
        <p:spPr>
          <a:xfrm>
            <a:off x="459475" y="1884663"/>
            <a:ext cx="7986300" cy="33180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it-IT" sz="2000" b="1" i="0" u="none" strike="noStrike" cap="none">
                <a:solidFill>
                  <a:srgbClr val="002060"/>
                </a:solidFill>
                <a:latin typeface="Titillium Web"/>
                <a:ea typeface="Titillium Web"/>
                <a:cs typeface="Titillium Web"/>
                <a:sym typeface="Titillium Web"/>
              </a:rPr>
              <a:t>GRUPPO DI LAVORO</a:t>
            </a:r>
            <a:endParaRPr/>
          </a:p>
          <a:p>
            <a:pPr marL="0" marR="0" lvl="0" indent="0" algn="l" rtl="0">
              <a:lnSpc>
                <a:spcPct val="90000"/>
              </a:lnSpc>
              <a:spcBef>
                <a:spcPts val="0"/>
              </a:spcBef>
              <a:spcAft>
                <a:spcPts val="0"/>
              </a:spcAft>
              <a:buNone/>
            </a:pPr>
            <a:endParaRPr sz="2000">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None/>
            </a:pPr>
            <a:r>
              <a:rPr lang="it-IT" sz="2000">
                <a:solidFill>
                  <a:srgbClr val="002060"/>
                </a:solidFill>
                <a:latin typeface="Titillium Web"/>
                <a:ea typeface="Titillium Web"/>
                <a:cs typeface="Titillium Web"/>
                <a:sym typeface="Titillium Web"/>
              </a:rPr>
              <a:t>Il progetto è coordinato da un team interno all’</a:t>
            </a:r>
            <a:r>
              <a:rPr lang="it-IT" sz="2000" b="1">
                <a:solidFill>
                  <a:srgbClr val="002060"/>
                </a:solidFill>
                <a:latin typeface="Titillium Web"/>
                <a:ea typeface="Titillium Web"/>
                <a:cs typeface="Titillium Web"/>
                <a:sym typeface="Titillium Web"/>
              </a:rPr>
              <a:t>Area Programmazione e Statistica del Comune di Bologna, </a:t>
            </a:r>
            <a:r>
              <a:rPr lang="it-IT" sz="2000">
                <a:solidFill>
                  <a:srgbClr val="002060"/>
                </a:solidFill>
                <a:latin typeface="Titillium Web"/>
                <a:ea typeface="Titillium Web"/>
                <a:cs typeface="Titillium Web"/>
                <a:sym typeface="Titillium Web"/>
              </a:rPr>
              <a:t>team leader la Capo Area Mariagrazia Bonzagni,</a:t>
            </a:r>
            <a:r>
              <a:rPr lang="it-IT" sz="2000" b="1">
                <a:solidFill>
                  <a:srgbClr val="002060"/>
                </a:solidFill>
                <a:latin typeface="Titillium Web"/>
                <a:ea typeface="Titillium Web"/>
                <a:cs typeface="Titillium Web"/>
                <a:sym typeface="Titillium Web"/>
              </a:rPr>
              <a:t> </a:t>
            </a:r>
            <a:r>
              <a:rPr lang="it-IT" sz="2000">
                <a:solidFill>
                  <a:srgbClr val="002060"/>
                </a:solidFill>
                <a:latin typeface="Titillium Web"/>
                <a:ea typeface="Titillium Web"/>
                <a:cs typeface="Titillium Web"/>
                <a:sym typeface="Titillium Web"/>
              </a:rPr>
              <a:t> e da un </a:t>
            </a:r>
            <a:r>
              <a:rPr lang="it-IT" sz="2000" b="1">
                <a:solidFill>
                  <a:srgbClr val="002060"/>
                </a:solidFill>
                <a:latin typeface="Titillium Web"/>
                <a:ea typeface="Titillium Web"/>
                <a:cs typeface="Titillium Web"/>
                <a:sym typeface="Titillium Web"/>
              </a:rPr>
              <a:t>gruppo di lavoro intersettoriale</a:t>
            </a:r>
            <a:r>
              <a:rPr lang="it-IT" sz="2000">
                <a:solidFill>
                  <a:srgbClr val="002060"/>
                </a:solidFill>
                <a:latin typeface="Titillium Web"/>
                <a:ea typeface="Titillium Web"/>
                <a:cs typeface="Titillium Web"/>
                <a:sym typeface="Titillium Web"/>
              </a:rPr>
              <a:t> (costituito da referenti di tutti i dipartimenti e aree del Comune) integrato dalle società partecipate del Comune nell’ambito della mobilità, del TPL, dell’edilizia residenziale pubblica. </a:t>
            </a:r>
            <a:endParaRPr sz="2000">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None/>
            </a:pPr>
            <a:r>
              <a:rPr lang="it-IT" sz="2000">
                <a:solidFill>
                  <a:srgbClr val="002060"/>
                </a:solidFill>
                <a:latin typeface="Titillium Web"/>
                <a:ea typeface="Titillium Web"/>
                <a:cs typeface="Titillium Web"/>
                <a:sym typeface="Titillium Web"/>
              </a:rPr>
              <a:t>E’ sostenuto finanziariamente da </a:t>
            </a:r>
            <a:r>
              <a:rPr lang="it-IT" sz="2000" b="1">
                <a:solidFill>
                  <a:srgbClr val="002060"/>
                </a:solidFill>
                <a:latin typeface="Titillium Web"/>
                <a:ea typeface="Titillium Web"/>
                <a:cs typeface="Titillium Web"/>
                <a:sym typeface="Titillium Web"/>
              </a:rPr>
              <a:t>BEI</a:t>
            </a:r>
            <a:r>
              <a:rPr lang="it-IT" sz="2000">
                <a:solidFill>
                  <a:srgbClr val="002060"/>
                </a:solidFill>
                <a:latin typeface="Titillium Web"/>
                <a:ea typeface="Titillium Web"/>
                <a:cs typeface="Titillium Web"/>
                <a:sym typeface="Titillium Web"/>
              </a:rPr>
              <a:t> (Banca Europea per gli Investimenti) in partnership con un team di professionisti di </a:t>
            </a:r>
            <a:r>
              <a:rPr lang="it-IT" sz="2000" b="1">
                <a:solidFill>
                  <a:srgbClr val="002060"/>
                </a:solidFill>
                <a:latin typeface="Titillium Web"/>
                <a:ea typeface="Titillium Web"/>
                <a:cs typeface="Titillium Web"/>
                <a:sym typeface="Titillium Web"/>
              </a:rPr>
              <a:t>OCA Global</a:t>
            </a:r>
            <a:r>
              <a:rPr lang="it-IT" sz="2000">
                <a:solidFill>
                  <a:srgbClr val="002060"/>
                </a:solidFill>
                <a:latin typeface="Titillium Web"/>
                <a:ea typeface="Titillium Web"/>
                <a:cs typeface="Titillium Web"/>
                <a:sym typeface="Titillium Web"/>
              </a:rPr>
              <a:t>, </a:t>
            </a:r>
            <a:r>
              <a:rPr lang="it-IT" sz="2000" b="1">
                <a:solidFill>
                  <a:srgbClr val="002060"/>
                </a:solidFill>
                <a:latin typeface="Titillium Web"/>
                <a:ea typeface="Titillium Web"/>
                <a:cs typeface="Titillium Web"/>
                <a:sym typeface="Titillium Web"/>
              </a:rPr>
              <a:t>Fondazione Giacomo Brodolini</a:t>
            </a:r>
            <a:r>
              <a:rPr lang="it-IT" sz="2000">
                <a:solidFill>
                  <a:srgbClr val="002060"/>
                </a:solidFill>
                <a:latin typeface="Titillium Web"/>
                <a:ea typeface="Titillium Web"/>
                <a:cs typeface="Titillium Web"/>
                <a:sym typeface="Titillium Web"/>
              </a:rPr>
              <a:t> e </a:t>
            </a:r>
            <a:r>
              <a:rPr lang="it-IT" sz="2000" b="1">
                <a:solidFill>
                  <a:srgbClr val="002060"/>
                </a:solidFill>
                <a:latin typeface="Titillium Web"/>
                <a:ea typeface="Titillium Web"/>
                <a:cs typeface="Titillium Web"/>
                <a:sym typeface="Titillium Web"/>
              </a:rPr>
              <a:t>Istituto per la ricerca sociale</a:t>
            </a:r>
            <a:r>
              <a:rPr lang="it-IT" sz="2000">
                <a:solidFill>
                  <a:srgbClr val="002060"/>
                </a:solidFill>
                <a:latin typeface="Titillium Web"/>
                <a:ea typeface="Titillium Web"/>
                <a:cs typeface="Titillium Web"/>
                <a:sym typeface="Titillium Web"/>
              </a:rPr>
              <a:t> (IRS)</a:t>
            </a:r>
            <a:endParaRPr sz="2000">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Clr>
                <a:srgbClr val="000000"/>
              </a:buClr>
              <a:buSzPts val="2400"/>
              <a:buFont typeface="Arial"/>
              <a:buNone/>
            </a:pPr>
            <a:endParaRPr sz="2000" i="0" u="none" strike="noStrike" cap="none">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Clr>
                <a:srgbClr val="000000"/>
              </a:buClr>
              <a:buSzPts val="2400"/>
              <a:buFont typeface="Arial"/>
              <a:buNone/>
            </a:pPr>
            <a:endParaRPr sz="2000" i="0" u="none" strike="noStrike" cap="none">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Clr>
                <a:srgbClr val="000000"/>
              </a:buClr>
              <a:buSzPts val="2400"/>
              <a:buFont typeface="Arial"/>
              <a:buNone/>
            </a:pPr>
            <a:br>
              <a:rPr lang="it-IT" sz="2000" b="1" i="0" u="none" strike="noStrike" cap="none">
                <a:solidFill>
                  <a:schemeClr val="lt1"/>
                </a:solidFill>
                <a:latin typeface="Titillium Web"/>
                <a:ea typeface="Titillium Web"/>
                <a:cs typeface="Titillium Web"/>
                <a:sym typeface="Titillium Web"/>
              </a:rPr>
            </a:br>
            <a:endParaRPr sz="2000" b="1" i="0" u="none" strike="noStrike" cap="none">
              <a:solidFill>
                <a:schemeClr val="lt1"/>
              </a:solidFill>
              <a:latin typeface="Titillium Web"/>
              <a:ea typeface="Titillium Web"/>
              <a:cs typeface="Titillium Web"/>
              <a:sym typeface="Titillium Web"/>
            </a:endParaRPr>
          </a:p>
          <a:p>
            <a:pPr marL="0" marR="0" lvl="0" indent="0" algn="l" rtl="0">
              <a:lnSpc>
                <a:spcPct val="100000"/>
              </a:lnSpc>
              <a:spcBef>
                <a:spcPts val="0"/>
              </a:spcBef>
              <a:spcAft>
                <a:spcPts val="0"/>
              </a:spcAft>
              <a:buClr>
                <a:srgbClr val="000000"/>
              </a:buClr>
              <a:buSzPts val="1400"/>
              <a:buFont typeface="Arial"/>
              <a:buNone/>
            </a:pPr>
            <a:endParaRPr sz="2000" b="1" i="0" u="none" strike="noStrike" cap="none">
              <a:solidFill>
                <a:srgbClr val="000000"/>
              </a:solidFill>
              <a:latin typeface="Titillium Web"/>
              <a:ea typeface="Titillium Web"/>
              <a:cs typeface="Titillium Web"/>
              <a:sym typeface="Titillium Web"/>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Shape 128"/>
        <p:cNvGrpSpPr/>
        <p:nvPr/>
      </p:nvGrpSpPr>
      <p:grpSpPr>
        <a:xfrm>
          <a:off x="0" y="0"/>
          <a:ext cx="0" cy="0"/>
          <a:chOff x="0" y="0"/>
          <a:chExt cx="0" cy="0"/>
        </a:xfrm>
      </p:grpSpPr>
      <p:sp>
        <p:nvSpPr>
          <p:cNvPr id="129" name="Google Shape;129;p5"/>
          <p:cNvSpPr txBox="1"/>
          <p:nvPr/>
        </p:nvSpPr>
        <p:spPr>
          <a:xfrm>
            <a:off x="5850689" y="6180027"/>
            <a:ext cx="1666875" cy="295275"/>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it-IT" sz="1000">
                <a:solidFill>
                  <a:srgbClr val="002060"/>
                </a:solidFill>
                <a:latin typeface="Titillium Web"/>
                <a:ea typeface="Titillium Web"/>
                <a:cs typeface="Titillium Web"/>
                <a:sym typeface="Titillium Web"/>
              </a:rPr>
              <a:t>In collaborazione con</a:t>
            </a:r>
            <a:endParaRPr sz="1200">
              <a:solidFill>
                <a:schemeClr val="dk1"/>
              </a:solidFill>
              <a:latin typeface="Titillium Web"/>
              <a:ea typeface="Titillium Web"/>
              <a:cs typeface="Titillium Web"/>
              <a:sym typeface="Titillium Web"/>
            </a:endParaRPr>
          </a:p>
        </p:txBody>
      </p:sp>
      <p:pic>
        <p:nvPicPr>
          <p:cNvPr id="130" name="Google Shape;130;p5"/>
          <p:cNvPicPr preferRelativeResize="0"/>
          <p:nvPr/>
        </p:nvPicPr>
        <p:blipFill rotWithShape="1">
          <a:blip r:embed="rId3">
            <a:alphaModFix/>
          </a:blip>
          <a:srcRect/>
          <a:stretch/>
        </p:blipFill>
        <p:spPr>
          <a:xfrm>
            <a:off x="-1" y="0"/>
            <a:ext cx="9162867" cy="301658"/>
          </a:xfrm>
          <a:prstGeom prst="rect">
            <a:avLst/>
          </a:prstGeom>
          <a:noFill/>
          <a:ln>
            <a:noFill/>
          </a:ln>
        </p:spPr>
      </p:pic>
      <p:pic>
        <p:nvPicPr>
          <p:cNvPr id="131" name="Google Shape;131;p5"/>
          <p:cNvPicPr preferRelativeResize="0"/>
          <p:nvPr/>
        </p:nvPicPr>
        <p:blipFill rotWithShape="1">
          <a:blip r:embed="rId4">
            <a:alphaModFix/>
          </a:blip>
          <a:srcRect/>
          <a:stretch/>
        </p:blipFill>
        <p:spPr>
          <a:xfrm>
            <a:off x="7898130" y="359939"/>
            <a:ext cx="1245870" cy="1094105"/>
          </a:xfrm>
          <a:prstGeom prst="rect">
            <a:avLst/>
          </a:prstGeom>
          <a:noFill/>
          <a:ln>
            <a:noFill/>
          </a:ln>
        </p:spPr>
      </p:pic>
      <p:sp>
        <p:nvSpPr>
          <p:cNvPr id="132" name="Google Shape;132;p5"/>
          <p:cNvSpPr txBox="1"/>
          <p:nvPr/>
        </p:nvSpPr>
        <p:spPr>
          <a:xfrm>
            <a:off x="262302" y="6204553"/>
            <a:ext cx="1930481"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000" b="1" i="1">
                <a:solidFill>
                  <a:srgbClr val="002060"/>
                </a:solidFill>
                <a:latin typeface="Titillium Web"/>
                <a:ea typeface="Titillium Web"/>
                <a:cs typeface="Titillium Web"/>
                <a:sym typeface="Titillium Web"/>
              </a:rPr>
              <a:t>#forumpa2023</a:t>
            </a:r>
            <a:endParaRPr/>
          </a:p>
        </p:txBody>
      </p:sp>
      <p:pic>
        <p:nvPicPr>
          <p:cNvPr id="133" name="Google Shape;133;p5" descr="FPA - Innovazione nella Pubblica Amministrazione e Forum PA"/>
          <p:cNvPicPr preferRelativeResize="0"/>
          <p:nvPr/>
        </p:nvPicPr>
        <p:blipFill rotWithShape="1">
          <a:blip r:embed="rId5">
            <a:alphaModFix/>
          </a:blip>
          <a:srcRect/>
          <a:stretch/>
        </p:blipFill>
        <p:spPr>
          <a:xfrm>
            <a:off x="4001701" y="5702411"/>
            <a:ext cx="1110819" cy="1110819"/>
          </a:xfrm>
          <a:prstGeom prst="rect">
            <a:avLst/>
          </a:prstGeom>
          <a:noFill/>
          <a:ln>
            <a:noFill/>
          </a:ln>
        </p:spPr>
      </p:pic>
      <p:pic>
        <p:nvPicPr>
          <p:cNvPr id="134" name="Google Shape;134;p5" descr="ASviS - CAI"/>
          <p:cNvPicPr preferRelativeResize="0"/>
          <p:nvPr/>
        </p:nvPicPr>
        <p:blipFill rotWithShape="1">
          <a:blip r:embed="rId6">
            <a:alphaModFix/>
          </a:blip>
          <a:srcRect/>
          <a:stretch/>
        </p:blipFill>
        <p:spPr>
          <a:xfrm>
            <a:off x="7111012" y="5768274"/>
            <a:ext cx="1819552" cy="979092"/>
          </a:xfrm>
          <a:prstGeom prst="rect">
            <a:avLst/>
          </a:prstGeom>
          <a:noFill/>
          <a:ln>
            <a:noFill/>
          </a:ln>
        </p:spPr>
      </p:pic>
      <p:sp>
        <p:nvSpPr>
          <p:cNvPr id="135" name="Google Shape;135;p5"/>
          <p:cNvSpPr txBox="1"/>
          <p:nvPr/>
        </p:nvSpPr>
        <p:spPr>
          <a:xfrm>
            <a:off x="215170" y="553048"/>
            <a:ext cx="8732523"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600" b="1" i="0">
                <a:solidFill>
                  <a:srgbClr val="2F5496"/>
                </a:solidFill>
                <a:latin typeface="Titillium Web"/>
                <a:ea typeface="Titillium Web"/>
                <a:cs typeface="Titillium Web"/>
                <a:sym typeface="Titillium Web"/>
              </a:rPr>
              <a:t>FORUM PA 2023</a:t>
            </a:r>
            <a:br>
              <a:rPr lang="it-IT" sz="1600" b="1" i="0">
                <a:solidFill>
                  <a:srgbClr val="2F5496"/>
                </a:solidFill>
                <a:latin typeface="Titillium Web"/>
                <a:ea typeface="Titillium Web"/>
                <a:cs typeface="Titillium Web"/>
                <a:sym typeface="Titillium Web"/>
              </a:rPr>
            </a:br>
            <a:r>
              <a:rPr lang="it-IT" sz="1200" i="0">
                <a:solidFill>
                  <a:srgbClr val="2F5496"/>
                </a:solidFill>
                <a:latin typeface="Titillium Web"/>
                <a:ea typeface="Titillium Web"/>
                <a:cs typeface="Titillium Web"/>
                <a:sym typeface="Titillium Web"/>
              </a:rPr>
              <a:t>«PA SOSTENIBILE 2023»</a:t>
            </a:r>
            <a:endParaRPr sz="1200" i="0">
              <a:solidFill>
                <a:srgbClr val="000000"/>
              </a:solidFill>
              <a:latin typeface="Quattrocento Sans"/>
              <a:ea typeface="Quattrocento Sans"/>
              <a:cs typeface="Quattrocento Sans"/>
              <a:sym typeface="Quattrocento Sans"/>
            </a:endParaRPr>
          </a:p>
          <a:p>
            <a:pPr marL="0" marR="0" lvl="0" indent="0" algn="l" rtl="0">
              <a:spcBef>
                <a:spcPts val="0"/>
              </a:spcBef>
              <a:spcAft>
                <a:spcPts val="0"/>
              </a:spcAft>
              <a:buNone/>
            </a:pPr>
            <a:r>
              <a:rPr lang="it-IT" sz="1200">
                <a:solidFill>
                  <a:srgbClr val="2F5496"/>
                </a:solidFill>
                <a:latin typeface="Titillium Web"/>
                <a:ea typeface="Titillium Web"/>
                <a:cs typeface="Titillium Web"/>
                <a:sym typeface="Titillium Web"/>
              </a:rPr>
              <a:t>I</a:t>
            </a:r>
            <a:r>
              <a:rPr lang="it-IT" sz="1200" i="0">
                <a:solidFill>
                  <a:srgbClr val="2F5496"/>
                </a:solidFill>
                <a:latin typeface="Titillium Web"/>
                <a:ea typeface="Titillium Web"/>
                <a:cs typeface="Titillium Web"/>
                <a:sym typeface="Titillium Web"/>
              </a:rPr>
              <a:t>nclusione, empowerment e persone</a:t>
            </a:r>
            <a:endParaRPr sz="1200" i="0">
              <a:solidFill>
                <a:srgbClr val="000000"/>
              </a:solidFill>
              <a:latin typeface="Quattrocento Sans"/>
              <a:ea typeface="Quattrocento Sans"/>
              <a:cs typeface="Quattrocento Sans"/>
              <a:sym typeface="Quattrocento Sans"/>
            </a:endParaRPr>
          </a:p>
        </p:txBody>
      </p:sp>
      <p:cxnSp>
        <p:nvCxnSpPr>
          <p:cNvPr id="136" name="Google Shape;136;p5"/>
          <p:cNvCxnSpPr/>
          <p:nvPr/>
        </p:nvCxnSpPr>
        <p:spPr>
          <a:xfrm>
            <a:off x="215170" y="1384917"/>
            <a:ext cx="7108908" cy="0"/>
          </a:xfrm>
          <a:prstGeom prst="straightConnector1">
            <a:avLst/>
          </a:prstGeom>
          <a:noFill/>
          <a:ln w="9525" cap="flat" cmpd="sng">
            <a:solidFill>
              <a:schemeClr val="lt1"/>
            </a:solidFill>
            <a:prstDash val="solid"/>
            <a:miter lim="800000"/>
            <a:headEnd type="none" w="sm" len="sm"/>
            <a:tailEnd type="none" w="sm" len="sm"/>
          </a:ln>
        </p:spPr>
      </p:cxnSp>
      <p:sp>
        <p:nvSpPr>
          <p:cNvPr id="137" name="Google Shape;137;p5"/>
          <p:cNvSpPr txBox="1"/>
          <p:nvPr/>
        </p:nvSpPr>
        <p:spPr>
          <a:xfrm>
            <a:off x="578850" y="2112425"/>
            <a:ext cx="7986300" cy="2800271"/>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it-IT" sz="2000" b="1" i="0" u="none" strike="noStrike" cap="none">
                <a:solidFill>
                  <a:srgbClr val="002060"/>
                </a:solidFill>
                <a:latin typeface="Titillium Web"/>
                <a:ea typeface="Titillium Web"/>
                <a:cs typeface="Titillium Web"/>
                <a:sym typeface="Titillium Web"/>
              </a:rPr>
              <a:t>PRESENTAZIONE DELLA SOLUZIONE 1/2</a:t>
            </a:r>
            <a:endParaRPr/>
          </a:p>
          <a:p>
            <a:pPr marL="0" marR="0" lvl="0" indent="0" algn="l" rtl="0">
              <a:lnSpc>
                <a:spcPct val="90000"/>
              </a:lnSpc>
              <a:spcBef>
                <a:spcPts val="0"/>
              </a:spcBef>
              <a:spcAft>
                <a:spcPts val="0"/>
              </a:spcAft>
              <a:buClr>
                <a:srgbClr val="000000"/>
              </a:buClr>
              <a:buSzPts val="2400"/>
              <a:buFont typeface="Arial"/>
              <a:buNone/>
            </a:pPr>
            <a:endParaRPr sz="2000" b="1" i="0" u="none" strike="noStrike" cap="none">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Clr>
                <a:srgbClr val="000000"/>
              </a:buClr>
              <a:buFont typeface="Arial"/>
              <a:buNone/>
            </a:pPr>
            <a:r>
              <a:rPr lang="it-IT" sz="2000">
                <a:solidFill>
                  <a:srgbClr val="002060"/>
                </a:solidFill>
                <a:latin typeface="Titillium Web"/>
                <a:ea typeface="Titillium Web"/>
                <a:cs typeface="Titillium Web"/>
                <a:sym typeface="Titillium Web"/>
              </a:rPr>
              <a:t>Il progetto, che si concluderà a fine 2023, cerca di migliorare la conoscenza del gender gap nei servizi e nelle infrastrutture urbane, con particolare riferimento a edifici pubblici, scolastici, piste ciclabili, parchi, spazi verdi, con l’obiettivo di porre le condizioni per una progettazione della città che includa la prospettiva di genere e promuova l’inclusione sociale della popolazione più fragile.</a:t>
            </a:r>
            <a:endParaRPr sz="2000" i="0" u="none" strike="noStrike" cap="none">
              <a:solidFill>
                <a:srgbClr val="002060"/>
              </a:solidFill>
              <a:latin typeface="Titillium Web"/>
              <a:ea typeface="Titillium Web"/>
              <a:cs typeface="Titillium Web"/>
              <a:sym typeface="Titillium Web"/>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Shape 141"/>
        <p:cNvGrpSpPr/>
        <p:nvPr/>
      </p:nvGrpSpPr>
      <p:grpSpPr>
        <a:xfrm>
          <a:off x="0" y="0"/>
          <a:ext cx="0" cy="0"/>
          <a:chOff x="0" y="0"/>
          <a:chExt cx="0" cy="0"/>
        </a:xfrm>
      </p:grpSpPr>
      <p:sp>
        <p:nvSpPr>
          <p:cNvPr id="142" name="Google Shape;142;p6"/>
          <p:cNvSpPr txBox="1"/>
          <p:nvPr/>
        </p:nvSpPr>
        <p:spPr>
          <a:xfrm>
            <a:off x="5850689" y="6180027"/>
            <a:ext cx="1666875" cy="295275"/>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it-IT" sz="1000">
                <a:solidFill>
                  <a:srgbClr val="002060"/>
                </a:solidFill>
                <a:latin typeface="Titillium Web"/>
                <a:ea typeface="Titillium Web"/>
                <a:cs typeface="Titillium Web"/>
                <a:sym typeface="Titillium Web"/>
              </a:rPr>
              <a:t>In collaborazione con</a:t>
            </a:r>
            <a:endParaRPr sz="1200">
              <a:solidFill>
                <a:schemeClr val="dk1"/>
              </a:solidFill>
              <a:latin typeface="Titillium Web"/>
              <a:ea typeface="Titillium Web"/>
              <a:cs typeface="Titillium Web"/>
              <a:sym typeface="Titillium Web"/>
            </a:endParaRPr>
          </a:p>
        </p:txBody>
      </p:sp>
      <p:pic>
        <p:nvPicPr>
          <p:cNvPr id="143" name="Google Shape;143;p6"/>
          <p:cNvPicPr preferRelativeResize="0"/>
          <p:nvPr/>
        </p:nvPicPr>
        <p:blipFill rotWithShape="1">
          <a:blip r:embed="rId3">
            <a:alphaModFix/>
          </a:blip>
          <a:srcRect/>
          <a:stretch/>
        </p:blipFill>
        <p:spPr>
          <a:xfrm>
            <a:off x="-1" y="0"/>
            <a:ext cx="9162867" cy="301658"/>
          </a:xfrm>
          <a:prstGeom prst="rect">
            <a:avLst/>
          </a:prstGeom>
          <a:noFill/>
          <a:ln>
            <a:noFill/>
          </a:ln>
        </p:spPr>
      </p:pic>
      <p:pic>
        <p:nvPicPr>
          <p:cNvPr id="144" name="Google Shape;144;p6"/>
          <p:cNvPicPr preferRelativeResize="0"/>
          <p:nvPr/>
        </p:nvPicPr>
        <p:blipFill rotWithShape="1">
          <a:blip r:embed="rId4">
            <a:alphaModFix/>
          </a:blip>
          <a:srcRect/>
          <a:stretch/>
        </p:blipFill>
        <p:spPr>
          <a:xfrm>
            <a:off x="7898130" y="359939"/>
            <a:ext cx="1245870" cy="1094105"/>
          </a:xfrm>
          <a:prstGeom prst="rect">
            <a:avLst/>
          </a:prstGeom>
          <a:noFill/>
          <a:ln>
            <a:noFill/>
          </a:ln>
        </p:spPr>
      </p:pic>
      <p:sp>
        <p:nvSpPr>
          <p:cNvPr id="145" name="Google Shape;145;p6"/>
          <p:cNvSpPr txBox="1"/>
          <p:nvPr/>
        </p:nvSpPr>
        <p:spPr>
          <a:xfrm>
            <a:off x="262302" y="6204553"/>
            <a:ext cx="1930481"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000" b="1" i="1">
                <a:solidFill>
                  <a:srgbClr val="002060"/>
                </a:solidFill>
                <a:latin typeface="Titillium Web"/>
                <a:ea typeface="Titillium Web"/>
                <a:cs typeface="Titillium Web"/>
                <a:sym typeface="Titillium Web"/>
              </a:rPr>
              <a:t>#forumpa2023</a:t>
            </a:r>
            <a:endParaRPr/>
          </a:p>
        </p:txBody>
      </p:sp>
      <p:pic>
        <p:nvPicPr>
          <p:cNvPr id="146" name="Google Shape;146;p6" descr="FPA - Innovazione nella Pubblica Amministrazione e Forum PA"/>
          <p:cNvPicPr preferRelativeResize="0"/>
          <p:nvPr/>
        </p:nvPicPr>
        <p:blipFill rotWithShape="1">
          <a:blip r:embed="rId5">
            <a:alphaModFix/>
          </a:blip>
          <a:srcRect/>
          <a:stretch/>
        </p:blipFill>
        <p:spPr>
          <a:xfrm>
            <a:off x="4001701" y="5702411"/>
            <a:ext cx="1110819" cy="1110819"/>
          </a:xfrm>
          <a:prstGeom prst="rect">
            <a:avLst/>
          </a:prstGeom>
          <a:noFill/>
          <a:ln>
            <a:noFill/>
          </a:ln>
        </p:spPr>
      </p:pic>
      <p:pic>
        <p:nvPicPr>
          <p:cNvPr id="147" name="Google Shape;147;p6" descr="ASviS - CAI"/>
          <p:cNvPicPr preferRelativeResize="0"/>
          <p:nvPr/>
        </p:nvPicPr>
        <p:blipFill rotWithShape="1">
          <a:blip r:embed="rId6">
            <a:alphaModFix/>
          </a:blip>
          <a:srcRect/>
          <a:stretch/>
        </p:blipFill>
        <p:spPr>
          <a:xfrm>
            <a:off x="7111012" y="5768274"/>
            <a:ext cx="1819552" cy="979092"/>
          </a:xfrm>
          <a:prstGeom prst="rect">
            <a:avLst/>
          </a:prstGeom>
          <a:noFill/>
          <a:ln>
            <a:noFill/>
          </a:ln>
        </p:spPr>
      </p:pic>
      <p:sp>
        <p:nvSpPr>
          <p:cNvPr id="148" name="Google Shape;148;p6"/>
          <p:cNvSpPr txBox="1"/>
          <p:nvPr/>
        </p:nvSpPr>
        <p:spPr>
          <a:xfrm>
            <a:off x="215170" y="553048"/>
            <a:ext cx="8732523"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600" b="1" i="0">
                <a:solidFill>
                  <a:srgbClr val="2F5496"/>
                </a:solidFill>
                <a:latin typeface="Titillium Web"/>
                <a:ea typeface="Titillium Web"/>
                <a:cs typeface="Titillium Web"/>
                <a:sym typeface="Titillium Web"/>
              </a:rPr>
              <a:t>FORUM PA 2023</a:t>
            </a:r>
            <a:br>
              <a:rPr lang="it-IT" sz="1600" b="1" i="0">
                <a:solidFill>
                  <a:srgbClr val="2F5496"/>
                </a:solidFill>
                <a:latin typeface="Titillium Web"/>
                <a:ea typeface="Titillium Web"/>
                <a:cs typeface="Titillium Web"/>
                <a:sym typeface="Titillium Web"/>
              </a:rPr>
            </a:br>
            <a:r>
              <a:rPr lang="it-IT" sz="1200" i="0">
                <a:solidFill>
                  <a:srgbClr val="2F5496"/>
                </a:solidFill>
                <a:latin typeface="Titillium Web"/>
                <a:ea typeface="Titillium Web"/>
                <a:cs typeface="Titillium Web"/>
                <a:sym typeface="Titillium Web"/>
              </a:rPr>
              <a:t>«PA SOSTENIBILE 2023»</a:t>
            </a:r>
            <a:endParaRPr sz="1200" i="0">
              <a:solidFill>
                <a:srgbClr val="000000"/>
              </a:solidFill>
              <a:latin typeface="Quattrocento Sans"/>
              <a:ea typeface="Quattrocento Sans"/>
              <a:cs typeface="Quattrocento Sans"/>
              <a:sym typeface="Quattrocento Sans"/>
            </a:endParaRPr>
          </a:p>
          <a:p>
            <a:pPr marL="0" marR="0" lvl="0" indent="0" algn="l" rtl="0">
              <a:spcBef>
                <a:spcPts val="0"/>
              </a:spcBef>
              <a:spcAft>
                <a:spcPts val="0"/>
              </a:spcAft>
              <a:buNone/>
            </a:pPr>
            <a:r>
              <a:rPr lang="it-IT" sz="1200">
                <a:solidFill>
                  <a:srgbClr val="2F5496"/>
                </a:solidFill>
                <a:latin typeface="Titillium Web"/>
                <a:ea typeface="Titillium Web"/>
                <a:cs typeface="Titillium Web"/>
                <a:sym typeface="Titillium Web"/>
              </a:rPr>
              <a:t>I</a:t>
            </a:r>
            <a:r>
              <a:rPr lang="it-IT" sz="1200" i="0">
                <a:solidFill>
                  <a:srgbClr val="2F5496"/>
                </a:solidFill>
                <a:latin typeface="Titillium Web"/>
                <a:ea typeface="Titillium Web"/>
                <a:cs typeface="Titillium Web"/>
                <a:sym typeface="Titillium Web"/>
              </a:rPr>
              <a:t>nclusione, empowerment e persone</a:t>
            </a:r>
            <a:endParaRPr sz="1200" i="0">
              <a:solidFill>
                <a:srgbClr val="000000"/>
              </a:solidFill>
              <a:latin typeface="Quattrocento Sans"/>
              <a:ea typeface="Quattrocento Sans"/>
              <a:cs typeface="Quattrocento Sans"/>
              <a:sym typeface="Quattrocento Sans"/>
            </a:endParaRPr>
          </a:p>
        </p:txBody>
      </p:sp>
      <p:cxnSp>
        <p:nvCxnSpPr>
          <p:cNvPr id="149" name="Google Shape;149;p6"/>
          <p:cNvCxnSpPr/>
          <p:nvPr/>
        </p:nvCxnSpPr>
        <p:spPr>
          <a:xfrm>
            <a:off x="215170" y="1384917"/>
            <a:ext cx="7108908" cy="0"/>
          </a:xfrm>
          <a:prstGeom prst="straightConnector1">
            <a:avLst/>
          </a:prstGeom>
          <a:noFill/>
          <a:ln w="9525" cap="flat" cmpd="sng">
            <a:solidFill>
              <a:schemeClr val="lt1"/>
            </a:solidFill>
            <a:prstDash val="solid"/>
            <a:miter lim="800000"/>
            <a:headEnd type="none" w="sm" len="sm"/>
            <a:tailEnd type="none" w="sm" len="sm"/>
          </a:ln>
        </p:spPr>
      </p:cxnSp>
      <p:sp>
        <p:nvSpPr>
          <p:cNvPr id="150" name="Google Shape;150;p6"/>
          <p:cNvSpPr txBox="1"/>
          <p:nvPr/>
        </p:nvSpPr>
        <p:spPr>
          <a:xfrm>
            <a:off x="492025" y="1663075"/>
            <a:ext cx="7986300" cy="39108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it-IT" sz="2000" b="1" i="0" u="none" strike="noStrike" cap="none">
                <a:solidFill>
                  <a:srgbClr val="002060"/>
                </a:solidFill>
                <a:latin typeface="Titillium Web"/>
                <a:ea typeface="Titillium Web"/>
                <a:cs typeface="Titillium Web"/>
                <a:sym typeface="Titillium Web"/>
              </a:rPr>
              <a:t>PRESENTAZIONE DELLA SOLUZIONE 2/2</a:t>
            </a:r>
            <a:endParaRPr/>
          </a:p>
          <a:p>
            <a:pPr marL="0" marR="0" lvl="0" indent="0" algn="l" rtl="0">
              <a:lnSpc>
                <a:spcPct val="90000"/>
              </a:lnSpc>
              <a:spcBef>
                <a:spcPts val="0"/>
              </a:spcBef>
              <a:spcAft>
                <a:spcPts val="0"/>
              </a:spcAft>
              <a:buClr>
                <a:srgbClr val="000000"/>
              </a:buClr>
              <a:buSzPts val="2400"/>
              <a:buFont typeface="Arial"/>
              <a:buNone/>
            </a:pPr>
            <a:endParaRPr sz="2000" b="1" i="0" u="none" strike="noStrike" cap="none">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Clr>
                <a:srgbClr val="000000"/>
              </a:buClr>
              <a:buSzPts val="2400"/>
              <a:buFont typeface="Arial"/>
              <a:buNone/>
            </a:pPr>
            <a:r>
              <a:rPr lang="it-IT" sz="2000" i="0" u="none" strike="noStrike" cap="none">
                <a:solidFill>
                  <a:srgbClr val="002060"/>
                </a:solidFill>
                <a:latin typeface="Titillium Web"/>
                <a:ea typeface="Titillium Web"/>
                <a:cs typeface="Titillium Web"/>
                <a:sym typeface="Titillium Web"/>
              </a:rPr>
              <a:t>Per chi è adatta / in che contesti o amministrazioni si può attuare</a:t>
            </a:r>
            <a:endParaRPr/>
          </a:p>
          <a:p>
            <a:pPr marL="0" marR="0" lvl="0" indent="0" algn="l" rtl="0">
              <a:lnSpc>
                <a:spcPct val="90000"/>
              </a:lnSpc>
              <a:spcBef>
                <a:spcPts val="0"/>
              </a:spcBef>
              <a:spcAft>
                <a:spcPts val="0"/>
              </a:spcAft>
              <a:buNone/>
            </a:pPr>
            <a:endParaRPr sz="2000">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None/>
            </a:pPr>
            <a:r>
              <a:rPr lang="it-IT" sz="2000">
                <a:solidFill>
                  <a:srgbClr val="002060"/>
                </a:solidFill>
                <a:latin typeface="Titillium Web"/>
                <a:ea typeface="Titillium Web"/>
                <a:cs typeface="Titillium Web"/>
                <a:sym typeface="Titillium Web"/>
              </a:rPr>
              <a:t>Una città pensata in un’ottica di genere è una città che diventa un’infrastruttura sociale, permettendo, per esempio, alle persone anziane di spostarsi in autonomia, o ai bambini e le bambine di giocare in spazi sicuri, semplificando le attività di cura. Se quindi le prime destinatarie sono le donne, possono essere considerati beneficiari della misura anche le persone più vulnerabili perché anziane, perché con bisogni specifici o con una mobilità ridotta, e i bambini e le bambine.</a:t>
            </a:r>
            <a:endParaRPr sz="2000">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None/>
            </a:pPr>
            <a:r>
              <a:rPr lang="it-IT" sz="2000">
                <a:solidFill>
                  <a:srgbClr val="002060"/>
                </a:solidFill>
                <a:latin typeface="Titillium Web"/>
                <a:ea typeface="Titillium Web"/>
                <a:cs typeface="Titillium Web"/>
                <a:sym typeface="Titillium Web"/>
              </a:rPr>
              <a:t>Tra i potenziali destinatari degli output del progetto che saranno diffusi pubblicamente ci sono anche gli altri Comuni e città (italiane ed europee).</a:t>
            </a:r>
            <a:endParaRPr sz="2000">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None/>
            </a:pPr>
            <a:endParaRPr sz="2000">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Clr>
                <a:srgbClr val="000000"/>
              </a:buClr>
              <a:buSzPts val="2400"/>
              <a:buFont typeface="Arial"/>
              <a:buNone/>
            </a:pPr>
            <a:endParaRPr sz="2000" i="0" u="none" strike="noStrike" cap="none">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Clr>
                <a:srgbClr val="000000"/>
              </a:buClr>
              <a:buSzPts val="2400"/>
              <a:buFont typeface="Arial"/>
              <a:buNone/>
            </a:pPr>
            <a:endParaRPr sz="2000" b="1" i="0" u="none" strike="noStrike" cap="none">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Clr>
                <a:srgbClr val="000000"/>
              </a:buClr>
              <a:buSzPts val="2400"/>
              <a:buFont typeface="Arial"/>
              <a:buNone/>
            </a:pPr>
            <a:endParaRPr sz="2000" b="1" i="0" u="none" strike="noStrike" cap="none">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Clr>
                <a:srgbClr val="000000"/>
              </a:buClr>
              <a:buSzPts val="2400"/>
              <a:buFont typeface="Arial"/>
              <a:buNone/>
            </a:pPr>
            <a:endParaRPr sz="2000" b="1" i="0" u="none" strike="noStrike" cap="none">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Clr>
                <a:srgbClr val="000000"/>
              </a:buClr>
              <a:buSzPts val="2400"/>
              <a:buFont typeface="Arial"/>
              <a:buNone/>
            </a:pPr>
            <a:endParaRPr sz="2000" b="1" i="0" u="none" strike="noStrike" cap="none">
              <a:solidFill>
                <a:srgbClr val="002060"/>
              </a:solidFill>
              <a:latin typeface="Titillium Web"/>
              <a:ea typeface="Titillium Web"/>
              <a:cs typeface="Titillium Web"/>
              <a:sym typeface="Titillium Web"/>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Shape 154"/>
        <p:cNvGrpSpPr/>
        <p:nvPr/>
      </p:nvGrpSpPr>
      <p:grpSpPr>
        <a:xfrm>
          <a:off x="0" y="0"/>
          <a:ext cx="0" cy="0"/>
          <a:chOff x="0" y="0"/>
          <a:chExt cx="0" cy="0"/>
        </a:xfrm>
      </p:grpSpPr>
      <p:sp>
        <p:nvSpPr>
          <p:cNvPr id="155" name="Google Shape;155;p7"/>
          <p:cNvSpPr txBox="1"/>
          <p:nvPr/>
        </p:nvSpPr>
        <p:spPr>
          <a:xfrm>
            <a:off x="5850689" y="6180027"/>
            <a:ext cx="1666875" cy="295275"/>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it-IT" sz="1000">
                <a:solidFill>
                  <a:srgbClr val="002060"/>
                </a:solidFill>
                <a:latin typeface="Titillium Web"/>
                <a:ea typeface="Titillium Web"/>
                <a:cs typeface="Titillium Web"/>
                <a:sym typeface="Titillium Web"/>
              </a:rPr>
              <a:t>In collaborazione con</a:t>
            </a:r>
            <a:endParaRPr sz="1200">
              <a:solidFill>
                <a:schemeClr val="dk1"/>
              </a:solidFill>
              <a:latin typeface="Titillium Web"/>
              <a:ea typeface="Titillium Web"/>
              <a:cs typeface="Titillium Web"/>
              <a:sym typeface="Titillium Web"/>
            </a:endParaRPr>
          </a:p>
        </p:txBody>
      </p:sp>
      <p:pic>
        <p:nvPicPr>
          <p:cNvPr id="156" name="Google Shape;156;p7"/>
          <p:cNvPicPr preferRelativeResize="0"/>
          <p:nvPr/>
        </p:nvPicPr>
        <p:blipFill rotWithShape="1">
          <a:blip r:embed="rId3">
            <a:alphaModFix/>
          </a:blip>
          <a:srcRect/>
          <a:stretch/>
        </p:blipFill>
        <p:spPr>
          <a:xfrm>
            <a:off x="-1" y="0"/>
            <a:ext cx="9162867" cy="301658"/>
          </a:xfrm>
          <a:prstGeom prst="rect">
            <a:avLst/>
          </a:prstGeom>
          <a:noFill/>
          <a:ln>
            <a:noFill/>
          </a:ln>
        </p:spPr>
      </p:pic>
      <p:pic>
        <p:nvPicPr>
          <p:cNvPr id="157" name="Google Shape;157;p7"/>
          <p:cNvPicPr preferRelativeResize="0"/>
          <p:nvPr/>
        </p:nvPicPr>
        <p:blipFill rotWithShape="1">
          <a:blip r:embed="rId4">
            <a:alphaModFix/>
          </a:blip>
          <a:srcRect/>
          <a:stretch/>
        </p:blipFill>
        <p:spPr>
          <a:xfrm>
            <a:off x="7898130" y="359939"/>
            <a:ext cx="1245870" cy="1094105"/>
          </a:xfrm>
          <a:prstGeom prst="rect">
            <a:avLst/>
          </a:prstGeom>
          <a:noFill/>
          <a:ln>
            <a:noFill/>
          </a:ln>
        </p:spPr>
      </p:pic>
      <p:sp>
        <p:nvSpPr>
          <p:cNvPr id="158" name="Google Shape;158;p7"/>
          <p:cNvSpPr txBox="1"/>
          <p:nvPr/>
        </p:nvSpPr>
        <p:spPr>
          <a:xfrm>
            <a:off x="262302" y="6204553"/>
            <a:ext cx="1930481"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000" b="1" i="1">
                <a:solidFill>
                  <a:srgbClr val="002060"/>
                </a:solidFill>
                <a:latin typeface="Titillium Web"/>
                <a:ea typeface="Titillium Web"/>
                <a:cs typeface="Titillium Web"/>
                <a:sym typeface="Titillium Web"/>
              </a:rPr>
              <a:t>#forumpa2023</a:t>
            </a:r>
            <a:endParaRPr/>
          </a:p>
        </p:txBody>
      </p:sp>
      <p:pic>
        <p:nvPicPr>
          <p:cNvPr id="159" name="Google Shape;159;p7" descr="FPA - Innovazione nella Pubblica Amministrazione e Forum PA"/>
          <p:cNvPicPr preferRelativeResize="0"/>
          <p:nvPr/>
        </p:nvPicPr>
        <p:blipFill rotWithShape="1">
          <a:blip r:embed="rId5">
            <a:alphaModFix/>
          </a:blip>
          <a:srcRect/>
          <a:stretch/>
        </p:blipFill>
        <p:spPr>
          <a:xfrm>
            <a:off x="4001701" y="5702411"/>
            <a:ext cx="1110819" cy="1110819"/>
          </a:xfrm>
          <a:prstGeom prst="rect">
            <a:avLst/>
          </a:prstGeom>
          <a:noFill/>
          <a:ln>
            <a:noFill/>
          </a:ln>
        </p:spPr>
      </p:pic>
      <p:pic>
        <p:nvPicPr>
          <p:cNvPr id="160" name="Google Shape;160;p7" descr="ASviS - CAI"/>
          <p:cNvPicPr preferRelativeResize="0"/>
          <p:nvPr/>
        </p:nvPicPr>
        <p:blipFill rotWithShape="1">
          <a:blip r:embed="rId6">
            <a:alphaModFix/>
          </a:blip>
          <a:srcRect/>
          <a:stretch/>
        </p:blipFill>
        <p:spPr>
          <a:xfrm>
            <a:off x="7111012" y="5768274"/>
            <a:ext cx="1819552" cy="979092"/>
          </a:xfrm>
          <a:prstGeom prst="rect">
            <a:avLst/>
          </a:prstGeom>
          <a:noFill/>
          <a:ln>
            <a:noFill/>
          </a:ln>
        </p:spPr>
      </p:pic>
      <p:sp>
        <p:nvSpPr>
          <p:cNvPr id="161" name="Google Shape;161;p7"/>
          <p:cNvSpPr txBox="1"/>
          <p:nvPr/>
        </p:nvSpPr>
        <p:spPr>
          <a:xfrm>
            <a:off x="215170" y="553048"/>
            <a:ext cx="8732523"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600" b="1" i="0">
                <a:solidFill>
                  <a:srgbClr val="2F5496"/>
                </a:solidFill>
                <a:latin typeface="Titillium Web"/>
                <a:ea typeface="Titillium Web"/>
                <a:cs typeface="Titillium Web"/>
                <a:sym typeface="Titillium Web"/>
              </a:rPr>
              <a:t>FORUM PA 2023</a:t>
            </a:r>
            <a:br>
              <a:rPr lang="it-IT" sz="1600" b="1" i="0">
                <a:solidFill>
                  <a:srgbClr val="2F5496"/>
                </a:solidFill>
                <a:latin typeface="Titillium Web"/>
                <a:ea typeface="Titillium Web"/>
                <a:cs typeface="Titillium Web"/>
                <a:sym typeface="Titillium Web"/>
              </a:rPr>
            </a:br>
            <a:r>
              <a:rPr lang="it-IT" sz="1200" i="0">
                <a:solidFill>
                  <a:srgbClr val="2F5496"/>
                </a:solidFill>
                <a:latin typeface="Titillium Web"/>
                <a:ea typeface="Titillium Web"/>
                <a:cs typeface="Titillium Web"/>
                <a:sym typeface="Titillium Web"/>
              </a:rPr>
              <a:t>«PA SOSTENIBILE 2023»</a:t>
            </a:r>
            <a:endParaRPr sz="1200" i="0">
              <a:solidFill>
                <a:srgbClr val="000000"/>
              </a:solidFill>
              <a:latin typeface="Quattrocento Sans"/>
              <a:ea typeface="Quattrocento Sans"/>
              <a:cs typeface="Quattrocento Sans"/>
              <a:sym typeface="Quattrocento Sans"/>
            </a:endParaRPr>
          </a:p>
          <a:p>
            <a:pPr marL="0" marR="0" lvl="0" indent="0" algn="l" rtl="0">
              <a:spcBef>
                <a:spcPts val="0"/>
              </a:spcBef>
              <a:spcAft>
                <a:spcPts val="0"/>
              </a:spcAft>
              <a:buNone/>
            </a:pPr>
            <a:r>
              <a:rPr lang="it-IT" sz="1200">
                <a:solidFill>
                  <a:srgbClr val="2F5496"/>
                </a:solidFill>
                <a:latin typeface="Titillium Web"/>
                <a:ea typeface="Titillium Web"/>
                <a:cs typeface="Titillium Web"/>
                <a:sym typeface="Titillium Web"/>
              </a:rPr>
              <a:t>I</a:t>
            </a:r>
            <a:r>
              <a:rPr lang="it-IT" sz="1200" i="0">
                <a:solidFill>
                  <a:srgbClr val="2F5496"/>
                </a:solidFill>
                <a:latin typeface="Titillium Web"/>
                <a:ea typeface="Titillium Web"/>
                <a:cs typeface="Titillium Web"/>
                <a:sym typeface="Titillium Web"/>
              </a:rPr>
              <a:t>nclusione, empowerment e persone</a:t>
            </a:r>
            <a:endParaRPr sz="1200" i="0">
              <a:solidFill>
                <a:srgbClr val="000000"/>
              </a:solidFill>
              <a:latin typeface="Quattrocento Sans"/>
              <a:ea typeface="Quattrocento Sans"/>
              <a:cs typeface="Quattrocento Sans"/>
              <a:sym typeface="Quattrocento Sans"/>
            </a:endParaRPr>
          </a:p>
        </p:txBody>
      </p:sp>
      <p:cxnSp>
        <p:nvCxnSpPr>
          <p:cNvPr id="162" name="Google Shape;162;p7"/>
          <p:cNvCxnSpPr/>
          <p:nvPr/>
        </p:nvCxnSpPr>
        <p:spPr>
          <a:xfrm>
            <a:off x="215170" y="1384917"/>
            <a:ext cx="7108908" cy="0"/>
          </a:xfrm>
          <a:prstGeom prst="straightConnector1">
            <a:avLst/>
          </a:prstGeom>
          <a:noFill/>
          <a:ln w="9525" cap="flat" cmpd="sng">
            <a:solidFill>
              <a:schemeClr val="lt1"/>
            </a:solidFill>
            <a:prstDash val="solid"/>
            <a:miter lim="800000"/>
            <a:headEnd type="none" w="sm" len="sm"/>
            <a:tailEnd type="none" w="sm" len="sm"/>
          </a:ln>
        </p:spPr>
      </p:cxnSp>
      <p:sp>
        <p:nvSpPr>
          <p:cNvPr id="163" name="Google Shape;163;p7"/>
          <p:cNvSpPr txBox="1"/>
          <p:nvPr/>
        </p:nvSpPr>
        <p:spPr>
          <a:xfrm>
            <a:off x="578850" y="2112425"/>
            <a:ext cx="7986300" cy="3724969"/>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it-IT" sz="2000" b="1" i="0" u="none" strike="noStrike" cap="none">
                <a:solidFill>
                  <a:srgbClr val="002060"/>
                </a:solidFill>
                <a:latin typeface="Titillium Web"/>
                <a:ea typeface="Titillium Web"/>
                <a:cs typeface="Titillium Web"/>
                <a:sym typeface="Titillium Web"/>
              </a:rPr>
              <a:t>PER ULTERIORI APPROFONDIMENTI</a:t>
            </a:r>
            <a:endParaRPr/>
          </a:p>
          <a:p>
            <a:pPr marL="0" marR="0" lvl="0" indent="0" algn="l" rtl="0">
              <a:lnSpc>
                <a:spcPct val="90000"/>
              </a:lnSpc>
              <a:spcBef>
                <a:spcPts val="0"/>
              </a:spcBef>
              <a:spcAft>
                <a:spcPts val="0"/>
              </a:spcAft>
              <a:buClr>
                <a:srgbClr val="000000"/>
              </a:buClr>
              <a:buSzPts val="2400"/>
              <a:buFont typeface="Arial"/>
              <a:buNone/>
            </a:pPr>
            <a:r>
              <a:rPr lang="it-IT" sz="2000" b="1">
                <a:solidFill>
                  <a:srgbClr val="002060"/>
                </a:solidFill>
                <a:latin typeface="Titillium Web"/>
                <a:ea typeface="Titillium Web"/>
                <a:cs typeface="Titillium Web"/>
                <a:sym typeface="Titillium Web"/>
              </a:rPr>
              <a:t>https://www.comune.bologna.it/governo/programmazione-strategica/agenda-2030</a:t>
            </a:r>
            <a:endParaRPr sz="2000" b="1" i="0" u="none" strike="noStrike" cap="none">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None/>
            </a:pPr>
            <a:r>
              <a:rPr lang="it-IT" sz="2000">
                <a:solidFill>
                  <a:srgbClr val="002060"/>
                </a:solidFill>
                <a:latin typeface="Titillium Web"/>
                <a:ea typeface="Titillium Web"/>
                <a:cs typeface="Titillium Web"/>
                <a:sym typeface="Titillium Web"/>
              </a:rPr>
              <a:t>Obiettivi del progetto:</a:t>
            </a:r>
            <a:endParaRPr/>
          </a:p>
          <a:p>
            <a:pPr marL="0" marR="0" lvl="0" indent="0" algn="l" rtl="0">
              <a:lnSpc>
                <a:spcPct val="90000"/>
              </a:lnSpc>
              <a:spcBef>
                <a:spcPts val="0"/>
              </a:spcBef>
              <a:spcAft>
                <a:spcPts val="0"/>
              </a:spcAft>
              <a:buNone/>
            </a:pPr>
            <a:r>
              <a:rPr lang="it-IT" sz="2000">
                <a:solidFill>
                  <a:srgbClr val="002060"/>
                </a:solidFill>
                <a:latin typeface="Titillium Web"/>
                <a:ea typeface="Titillium Web"/>
                <a:cs typeface="Titillium Web"/>
                <a:sym typeface="Titillium Web"/>
              </a:rPr>
              <a:t>•	realizzazione di un'analisi dei sistemi di monitoraggio e una mappatura delle banche dati a livello comunale per individuare i gap nella disponibilità di dati disaggregati per genere in grado di supportare politiche pubbliche “gender sensitive”</a:t>
            </a:r>
            <a:endParaRPr/>
          </a:p>
          <a:p>
            <a:pPr marL="0" marR="0" lvl="0" indent="0" algn="l" rtl="0">
              <a:lnSpc>
                <a:spcPct val="90000"/>
              </a:lnSpc>
              <a:spcBef>
                <a:spcPts val="0"/>
              </a:spcBef>
              <a:spcAft>
                <a:spcPts val="0"/>
              </a:spcAft>
              <a:buNone/>
            </a:pPr>
            <a:r>
              <a:rPr lang="it-IT" sz="2000">
                <a:solidFill>
                  <a:srgbClr val="002060"/>
                </a:solidFill>
                <a:latin typeface="Titillium Web"/>
                <a:ea typeface="Titillium Web"/>
                <a:cs typeface="Titillium Web"/>
                <a:sym typeface="Titillium Web"/>
              </a:rPr>
              <a:t>•	realizzazione di una indagine qualitativa per conoscere i bisogni delle donne rispetto al loro vissuto e al loro uso dello spazio pubblico</a:t>
            </a:r>
            <a:endParaRPr/>
          </a:p>
          <a:p>
            <a:pPr marL="0" marR="0" lvl="0" indent="0" algn="l" rtl="0">
              <a:lnSpc>
                <a:spcPct val="90000"/>
              </a:lnSpc>
              <a:spcBef>
                <a:spcPts val="0"/>
              </a:spcBef>
              <a:spcAft>
                <a:spcPts val="0"/>
              </a:spcAft>
              <a:buNone/>
            </a:pPr>
            <a:r>
              <a:rPr lang="it-IT" sz="2000">
                <a:solidFill>
                  <a:srgbClr val="002060"/>
                </a:solidFill>
                <a:latin typeface="Titillium Web"/>
                <a:ea typeface="Titillium Web"/>
                <a:cs typeface="Titillium Web"/>
                <a:sym typeface="Titillium Web"/>
              </a:rPr>
              <a:t>•	redazione di Linee guida per guidare la progettazione di nuove opere pubbliche e i progetti di trasformazione della città in grado di rispondere alle necessità e ai bisogni delle donne nello spazio pubblico </a:t>
            </a:r>
            <a:endParaRPr/>
          </a:p>
          <a:p>
            <a:pPr marL="0" marR="0" lvl="0" indent="0" algn="l" rtl="0">
              <a:lnSpc>
                <a:spcPct val="90000"/>
              </a:lnSpc>
              <a:spcBef>
                <a:spcPts val="0"/>
              </a:spcBef>
              <a:spcAft>
                <a:spcPts val="0"/>
              </a:spcAft>
              <a:buClr>
                <a:srgbClr val="000000"/>
              </a:buClr>
              <a:buSzPts val="2400"/>
              <a:buFont typeface="Arial"/>
              <a:buNone/>
            </a:pPr>
            <a:endParaRPr sz="2000" b="1" i="0" u="none" strike="noStrike" cap="none">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Clr>
                <a:srgbClr val="000000"/>
              </a:buClr>
              <a:buSzPts val="2400"/>
              <a:buFont typeface="Arial"/>
              <a:buNone/>
            </a:pPr>
            <a:endParaRPr sz="2000" b="1" i="0" u="none" strike="noStrike" cap="none">
              <a:solidFill>
                <a:srgbClr val="002060"/>
              </a:solidFill>
              <a:latin typeface="Titillium Web"/>
              <a:ea typeface="Titillium Web"/>
              <a:cs typeface="Titillium Web"/>
              <a:sym typeface="Titillium Web"/>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Shape 167"/>
        <p:cNvGrpSpPr/>
        <p:nvPr/>
      </p:nvGrpSpPr>
      <p:grpSpPr>
        <a:xfrm>
          <a:off x="0" y="0"/>
          <a:ext cx="0" cy="0"/>
          <a:chOff x="0" y="0"/>
          <a:chExt cx="0" cy="0"/>
        </a:xfrm>
      </p:grpSpPr>
      <p:sp>
        <p:nvSpPr>
          <p:cNvPr id="168" name="Google Shape;168;p8"/>
          <p:cNvSpPr txBox="1"/>
          <p:nvPr/>
        </p:nvSpPr>
        <p:spPr>
          <a:xfrm>
            <a:off x="5850689" y="6180027"/>
            <a:ext cx="1666875" cy="295275"/>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it-IT" sz="1000">
                <a:solidFill>
                  <a:srgbClr val="002060"/>
                </a:solidFill>
                <a:latin typeface="Titillium Web"/>
                <a:ea typeface="Titillium Web"/>
                <a:cs typeface="Titillium Web"/>
                <a:sym typeface="Titillium Web"/>
              </a:rPr>
              <a:t>In collaborazione con</a:t>
            </a:r>
            <a:endParaRPr sz="1200">
              <a:solidFill>
                <a:schemeClr val="dk1"/>
              </a:solidFill>
              <a:latin typeface="Titillium Web"/>
              <a:ea typeface="Titillium Web"/>
              <a:cs typeface="Titillium Web"/>
              <a:sym typeface="Titillium Web"/>
            </a:endParaRPr>
          </a:p>
        </p:txBody>
      </p:sp>
      <p:pic>
        <p:nvPicPr>
          <p:cNvPr id="169" name="Google Shape;169;p8"/>
          <p:cNvPicPr preferRelativeResize="0"/>
          <p:nvPr/>
        </p:nvPicPr>
        <p:blipFill rotWithShape="1">
          <a:blip r:embed="rId3">
            <a:alphaModFix/>
          </a:blip>
          <a:srcRect/>
          <a:stretch/>
        </p:blipFill>
        <p:spPr>
          <a:xfrm>
            <a:off x="-1" y="0"/>
            <a:ext cx="9162867" cy="301658"/>
          </a:xfrm>
          <a:prstGeom prst="rect">
            <a:avLst/>
          </a:prstGeom>
          <a:noFill/>
          <a:ln>
            <a:noFill/>
          </a:ln>
        </p:spPr>
      </p:pic>
      <p:pic>
        <p:nvPicPr>
          <p:cNvPr id="170" name="Google Shape;170;p8"/>
          <p:cNvPicPr preferRelativeResize="0"/>
          <p:nvPr/>
        </p:nvPicPr>
        <p:blipFill rotWithShape="1">
          <a:blip r:embed="rId4">
            <a:alphaModFix/>
          </a:blip>
          <a:srcRect/>
          <a:stretch/>
        </p:blipFill>
        <p:spPr>
          <a:xfrm>
            <a:off x="7898130" y="359939"/>
            <a:ext cx="1245870" cy="1094105"/>
          </a:xfrm>
          <a:prstGeom prst="rect">
            <a:avLst/>
          </a:prstGeom>
          <a:noFill/>
          <a:ln>
            <a:noFill/>
          </a:ln>
        </p:spPr>
      </p:pic>
      <p:sp>
        <p:nvSpPr>
          <p:cNvPr id="171" name="Google Shape;171;p8"/>
          <p:cNvSpPr txBox="1"/>
          <p:nvPr/>
        </p:nvSpPr>
        <p:spPr>
          <a:xfrm>
            <a:off x="262302" y="6204553"/>
            <a:ext cx="1930481"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000" b="1" i="1">
                <a:solidFill>
                  <a:srgbClr val="002060"/>
                </a:solidFill>
                <a:latin typeface="Titillium Web"/>
                <a:ea typeface="Titillium Web"/>
                <a:cs typeface="Titillium Web"/>
                <a:sym typeface="Titillium Web"/>
              </a:rPr>
              <a:t>#forumpa2023</a:t>
            </a:r>
            <a:endParaRPr/>
          </a:p>
        </p:txBody>
      </p:sp>
      <p:pic>
        <p:nvPicPr>
          <p:cNvPr id="172" name="Google Shape;172;p8" descr="FPA - Innovazione nella Pubblica Amministrazione e Forum PA"/>
          <p:cNvPicPr preferRelativeResize="0"/>
          <p:nvPr/>
        </p:nvPicPr>
        <p:blipFill rotWithShape="1">
          <a:blip r:embed="rId5">
            <a:alphaModFix/>
          </a:blip>
          <a:srcRect/>
          <a:stretch/>
        </p:blipFill>
        <p:spPr>
          <a:xfrm>
            <a:off x="4001701" y="5702411"/>
            <a:ext cx="1110819" cy="1110819"/>
          </a:xfrm>
          <a:prstGeom prst="rect">
            <a:avLst/>
          </a:prstGeom>
          <a:noFill/>
          <a:ln>
            <a:noFill/>
          </a:ln>
        </p:spPr>
      </p:pic>
      <p:pic>
        <p:nvPicPr>
          <p:cNvPr id="173" name="Google Shape;173;p8" descr="ASviS - CAI"/>
          <p:cNvPicPr preferRelativeResize="0"/>
          <p:nvPr/>
        </p:nvPicPr>
        <p:blipFill rotWithShape="1">
          <a:blip r:embed="rId6">
            <a:alphaModFix/>
          </a:blip>
          <a:srcRect/>
          <a:stretch/>
        </p:blipFill>
        <p:spPr>
          <a:xfrm>
            <a:off x="7111012" y="5768274"/>
            <a:ext cx="1819552" cy="979092"/>
          </a:xfrm>
          <a:prstGeom prst="rect">
            <a:avLst/>
          </a:prstGeom>
          <a:noFill/>
          <a:ln>
            <a:noFill/>
          </a:ln>
        </p:spPr>
      </p:pic>
      <p:sp>
        <p:nvSpPr>
          <p:cNvPr id="174" name="Google Shape;174;p8"/>
          <p:cNvSpPr txBox="1"/>
          <p:nvPr/>
        </p:nvSpPr>
        <p:spPr>
          <a:xfrm>
            <a:off x="215170" y="553048"/>
            <a:ext cx="8732523"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600" b="1" i="0">
                <a:solidFill>
                  <a:srgbClr val="2F5496"/>
                </a:solidFill>
                <a:latin typeface="Titillium Web"/>
                <a:ea typeface="Titillium Web"/>
                <a:cs typeface="Titillium Web"/>
                <a:sym typeface="Titillium Web"/>
              </a:rPr>
              <a:t>FORUM PA 2023</a:t>
            </a:r>
            <a:br>
              <a:rPr lang="it-IT" sz="1600" b="1" i="0">
                <a:solidFill>
                  <a:srgbClr val="2F5496"/>
                </a:solidFill>
                <a:latin typeface="Titillium Web"/>
                <a:ea typeface="Titillium Web"/>
                <a:cs typeface="Titillium Web"/>
                <a:sym typeface="Titillium Web"/>
              </a:rPr>
            </a:br>
            <a:r>
              <a:rPr lang="it-IT" sz="1200" i="0">
                <a:solidFill>
                  <a:srgbClr val="2F5496"/>
                </a:solidFill>
                <a:latin typeface="Titillium Web"/>
                <a:ea typeface="Titillium Web"/>
                <a:cs typeface="Titillium Web"/>
                <a:sym typeface="Titillium Web"/>
              </a:rPr>
              <a:t>«PA SOSTENIBILE 2023»</a:t>
            </a:r>
            <a:endParaRPr sz="1200" i="0">
              <a:solidFill>
                <a:srgbClr val="000000"/>
              </a:solidFill>
              <a:latin typeface="Quattrocento Sans"/>
              <a:ea typeface="Quattrocento Sans"/>
              <a:cs typeface="Quattrocento Sans"/>
              <a:sym typeface="Quattrocento Sans"/>
            </a:endParaRPr>
          </a:p>
          <a:p>
            <a:pPr marL="0" marR="0" lvl="0" indent="0" algn="l" rtl="0">
              <a:spcBef>
                <a:spcPts val="0"/>
              </a:spcBef>
              <a:spcAft>
                <a:spcPts val="0"/>
              </a:spcAft>
              <a:buNone/>
            </a:pPr>
            <a:r>
              <a:rPr lang="it-IT" sz="1200">
                <a:solidFill>
                  <a:srgbClr val="2F5496"/>
                </a:solidFill>
                <a:latin typeface="Titillium Web"/>
                <a:ea typeface="Titillium Web"/>
                <a:cs typeface="Titillium Web"/>
                <a:sym typeface="Titillium Web"/>
              </a:rPr>
              <a:t>I</a:t>
            </a:r>
            <a:r>
              <a:rPr lang="it-IT" sz="1200" i="0">
                <a:solidFill>
                  <a:srgbClr val="2F5496"/>
                </a:solidFill>
                <a:latin typeface="Titillium Web"/>
                <a:ea typeface="Titillium Web"/>
                <a:cs typeface="Titillium Web"/>
                <a:sym typeface="Titillium Web"/>
              </a:rPr>
              <a:t>nclusione, empowerment e persone</a:t>
            </a:r>
            <a:endParaRPr sz="1200" i="0">
              <a:solidFill>
                <a:srgbClr val="000000"/>
              </a:solidFill>
              <a:latin typeface="Quattrocento Sans"/>
              <a:ea typeface="Quattrocento Sans"/>
              <a:cs typeface="Quattrocento Sans"/>
              <a:sym typeface="Quattrocento Sans"/>
            </a:endParaRPr>
          </a:p>
        </p:txBody>
      </p:sp>
      <p:cxnSp>
        <p:nvCxnSpPr>
          <p:cNvPr id="175" name="Google Shape;175;p8"/>
          <p:cNvCxnSpPr/>
          <p:nvPr/>
        </p:nvCxnSpPr>
        <p:spPr>
          <a:xfrm>
            <a:off x="215170" y="1384917"/>
            <a:ext cx="7108908" cy="0"/>
          </a:xfrm>
          <a:prstGeom prst="straightConnector1">
            <a:avLst/>
          </a:prstGeom>
          <a:noFill/>
          <a:ln w="9525" cap="flat" cmpd="sng">
            <a:solidFill>
              <a:schemeClr val="lt1"/>
            </a:solidFill>
            <a:prstDash val="solid"/>
            <a:miter lim="800000"/>
            <a:headEnd type="none" w="sm" len="sm"/>
            <a:tailEnd type="none" w="sm" len="sm"/>
          </a:ln>
        </p:spPr>
      </p:cxnSp>
      <p:sp>
        <p:nvSpPr>
          <p:cNvPr id="176" name="Google Shape;176;p8"/>
          <p:cNvSpPr txBox="1"/>
          <p:nvPr/>
        </p:nvSpPr>
        <p:spPr>
          <a:xfrm>
            <a:off x="578850" y="2112425"/>
            <a:ext cx="7986300" cy="2800271"/>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it-IT" sz="2000" b="1" i="0" u="none" strike="noStrike" cap="none">
                <a:solidFill>
                  <a:srgbClr val="002060"/>
                </a:solidFill>
                <a:latin typeface="Titillium Web"/>
                <a:ea typeface="Titillium Web"/>
                <a:cs typeface="Titillium Web"/>
                <a:sym typeface="Titillium Web"/>
              </a:rPr>
              <a:t>ANAGRAFICA DEL REFERENTE</a:t>
            </a:r>
            <a:endParaRPr/>
          </a:p>
          <a:p>
            <a:pPr marL="0" marR="0" lvl="0" indent="0" algn="l" rtl="0">
              <a:lnSpc>
                <a:spcPct val="90000"/>
              </a:lnSpc>
              <a:spcBef>
                <a:spcPts val="0"/>
              </a:spcBef>
              <a:spcAft>
                <a:spcPts val="0"/>
              </a:spcAft>
              <a:buClr>
                <a:srgbClr val="000000"/>
              </a:buClr>
              <a:buSzPts val="2400"/>
              <a:buFont typeface="Arial"/>
              <a:buNone/>
            </a:pPr>
            <a:endParaRPr sz="2000" b="1" i="0" u="none" strike="noStrike" cap="none">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Clr>
                <a:srgbClr val="000000"/>
              </a:buClr>
              <a:buSzPts val="2400"/>
              <a:buFont typeface="Arial"/>
              <a:buNone/>
            </a:pPr>
            <a:r>
              <a:rPr lang="it-IT" sz="2000" i="0" u="none" strike="noStrike" cap="none">
                <a:solidFill>
                  <a:srgbClr val="002060"/>
                </a:solidFill>
                <a:latin typeface="Titillium Web"/>
                <a:ea typeface="Titillium Web"/>
                <a:cs typeface="Titillium Web"/>
                <a:sym typeface="Titillium Web"/>
              </a:rPr>
              <a:t>Nome e Cognome: Mariagrazia Bonzagni</a:t>
            </a:r>
            <a:endParaRPr sz="2000" i="0" u="none" strike="noStrike" cap="none">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Clr>
                <a:srgbClr val="000000"/>
              </a:buClr>
              <a:buSzPts val="2400"/>
              <a:buFont typeface="Arial"/>
              <a:buNone/>
            </a:pPr>
            <a:r>
              <a:rPr lang="it-IT" sz="2000" i="0" u="none" strike="noStrike" cap="none">
                <a:solidFill>
                  <a:srgbClr val="002060"/>
                </a:solidFill>
                <a:latin typeface="Titillium Web"/>
                <a:ea typeface="Titillium Web"/>
                <a:cs typeface="Titillium Web"/>
                <a:sym typeface="Titillium Web"/>
              </a:rPr>
              <a:t>Email: mariagrazia.bonzagni@comune.bologna.it</a:t>
            </a:r>
            <a:endParaRPr/>
          </a:p>
          <a:p>
            <a:pPr marL="0" marR="0" lvl="0" indent="0" algn="l" rtl="0">
              <a:lnSpc>
                <a:spcPct val="90000"/>
              </a:lnSpc>
              <a:spcBef>
                <a:spcPts val="0"/>
              </a:spcBef>
              <a:spcAft>
                <a:spcPts val="0"/>
              </a:spcAft>
              <a:buClr>
                <a:srgbClr val="000000"/>
              </a:buClr>
              <a:buSzPts val="2400"/>
              <a:buFont typeface="Arial"/>
              <a:buNone/>
            </a:pPr>
            <a:r>
              <a:rPr lang="it-IT" sz="2000" i="0" u="none" strike="noStrike" cap="none">
                <a:solidFill>
                  <a:srgbClr val="002060"/>
                </a:solidFill>
                <a:latin typeface="Titillium Web"/>
                <a:ea typeface="Titillium Web"/>
                <a:cs typeface="Titillium Web"/>
                <a:sym typeface="Titillium Web"/>
              </a:rPr>
              <a:t>Altre informazioni: Capo Area Programmazione e Statistica</a:t>
            </a:r>
            <a:endParaRPr/>
          </a:p>
        </p:txBody>
      </p:sp>
    </p:spTree>
  </p:cSld>
  <p:clrMapOvr>
    <a:masterClrMapping/>
  </p:clrMapOvr>
</p:sld>
</file>

<file path=ppt/theme/theme1.xml><?xml version="1.0" encoding="utf-8"?>
<a:theme xmlns:a="http://schemas.openxmlformats.org/drawingml/2006/main" name="Tema di Office">
  <a:themeElements>
    <a:clrScheme name="Tema di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602</Words>
  <Application>Microsoft Office PowerPoint</Application>
  <PresentationFormat>Presentazione su schermo (4:3)</PresentationFormat>
  <Paragraphs>67</Paragraphs>
  <Slides>7</Slides>
  <Notes>7</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7</vt:i4>
      </vt:variant>
    </vt:vector>
  </HeadingPairs>
  <TitlesOfParts>
    <vt:vector size="12" baseType="lpstr">
      <vt:lpstr>Titillium Web</vt:lpstr>
      <vt:lpstr>Arial</vt:lpstr>
      <vt:lpstr>Calibri</vt:lpstr>
      <vt:lpstr>Quattrocento Sans</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Alice Bontempi</dc:creator>
  <cp:lastModifiedBy>Maria Giovanna Ghelfi</cp:lastModifiedBy>
  <cp:revision>1</cp:revision>
  <dcterms:created xsi:type="dcterms:W3CDTF">2023-02-21T16:11:06Z</dcterms:created>
  <dcterms:modified xsi:type="dcterms:W3CDTF">2023-03-24T14:41:54Z</dcterms:modified>
</cp:coreProperties>
</file>