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7" r:id="rId2"/>
    <p:sldId id="258" r:id="rId3"/>
    <p:sldId id="259" r:id="rId4"/>
    <p:sldId id="260" r:id="rId5"/>
    <p:sldId id="261" r:id="rId6"/>
    <p:sldId id="262" r:id="rId7"/>
    <p:sldId id="264" r:id="rId8"/>
    <p:sldId id="263" r:id="rId9"/>
  </p:sldIdLst>
  <p:sldSz cx="9144000" cy="6858000" type="screen4x3"/>
  <p:notesSz cx="6858000" cy="9144000"/>
  <p:embeddedFontLst>
    <p:embeddedFont>
      <p:font typeface="Titillium Web" charset="0"/>
      <p:regular r:id="rId11"/>
      <p:bold r:id="rId12"/>
      <p:italic r:id="rId13"/>
      <p:boldItalic r:id="rId14"/>
    </p:embeddedFont>
    <p:embeddedFont>
      <p:font typeface="Quattrocento Sans" charset="0"/>
      <p:regular r:id="rId15"/>
      <p:bold r:id="rId16"/>
      <p:italic r:id="rId17"/>
      <p:boldItalic r:id="rId18"/>
    </p:embeddedFont>
    <p:embeddedFont>
      <p:font typeface="Calibri" pitchFamily="3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52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presProps" Target="presProp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3887391" y="987426"/>
            <a:ext cx="4629150" cy="4873625"/>
          </a:xfrm>
          <a:prstGeom prst="rect">
            <a:avLst/>
          </a:prstGeom>
          <a:noFill/>
          <a:ln>
            <a:noFill/>
          </a:ln>
        </p:spPr>
      </p:sp>
      <p:sp>
        <p:nvSpPr>
          <p:cNvPr id="64" name="Google Shape;64;p1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olo e testo verticale"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91"/>
        <p:cNvGrpSpPr/>
        <p:nvPr/>
      </p:nvGrpSpPr>
      <p:grpSpPr>
        <a:xfrm>
          <a:off x="0" y="0"/>
          <a:ext cx="0" cy="0"/>
          <a:chOff x="0" y="0"/>
          <a:chExt cx="0" cy="0"/>
        </a:xfrm>
      </p:grpSpPr>
      <p:sp>
        <p:nvSpPr>
          <p:cNvPr id="92" name="Google Shape;92;p14"/>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93" name="Google Shape;93;p14"/>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94" name="Google Shape;94;p14"/>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95" name="Google Shape;95;p14"/>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sp>
        <p:nvSpPr>
          <p:cNvPr id="96" name="Google Shape;96;p14"/>
          <p:cNvSpPr txBox="1"/>
          <p:nvPr/>
        </p:nvSpPr>
        <p:spPr>
          <a:xfrm>
            <a:off x="760393" y="2705725"/>
            <a:ext cx="7642077" cy="14465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t-IT" sz="6000" b="1" i="0">
                <a:solidFill>
                  <a:srgbClr val="2F5496"/>
                </a:solidFill>
                <a:latin typeface="Titillium Web"/>
                <a:ea typeface="Titillium Web"/>
                <a:cs typeface="Titillium Web"/>
                <a:sym typeface="Titillium Web"/>
              </a:rPr>
              <a:t>PA SOSTENIBILE 2023</a:t>
            </a:r>
            <a:endParaRPr sz="6000" b="0" i="0">
              <a:solidFill>
                <a:srgbClr val="000000"/>
              </a:solidFill>
              <a:latin typeface="Quattrocento Sans"/>
              <a:ea typeface="Quattrocento Sans"/>
              <a:cs typeface="Quattrocento Sans"/>
              <a:sym typeface="Quattrocento Sans"/>
            </a:endParaRPr>
          </a:p>
          <a:p>
            <a:pPr marL="0" marR="0" lvl="0" indent="0" algn="ctr" rtl="0">
              <a:spcBef>
                <a:spcPts val="0"/>
              </a:spcBef>
              <a:spcAft>
                <a:spcPts val="0"/>
              </a:spcAft>
              <a:buNone/>
            </a:pPr>
            <a:r>
              <a:rPr lang="it-IT" sz="2800" b="1" i="0">
                <a:solidFill>
                  <a:srgbClr val="2F5496"/>
                </a:solidFill>
                <a:latin typeface="Titillium Web"/>
                <a:ea typeface="Titillium Web"/>
                <a:cs typeface="Titillium Web"/>
                <a:sym typeface="Titillium Web"/>
              </a:rPr>
              <a:t>inclusione, empowerment e persone</a:t>
            </a:r>
            <a:endParaRPr sz="2800" b="0" i="0">
              <a:solidFill>
                <a:srgbClr val="000000"/>
              </a:solidFill>
              <a:latin typeface="Quattrocento Sans"/>
              <a:ea typeface="Quattrocento Sans"/>
              <a:cs typeface="Quattrocento Sans"/>
              <a:sym typeface="Quattrocento Sans"/>
            </a:endParaRPr>
          </a:p>
        </p:txBody>
      </p:sp>
      <p:pic>
        <p:nvPicPr>
          <p:cNvPr id="97" name="Google Shape;97;p14"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98" name="Google Shape;98;p14"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02"/>
        <p:cNvGrpSpPr/>
        <p:nvPr/>
      </p:nvGrpSpPr>
      <p:grpSpPr>
        <a:xfrm>
          <a:off x="0" y="0"/>
          <a:ext cx="0" cy="0"/>
          <a:chOff x="0" y="0"/>
          <a:chExt cx="0" cy="0"/>
        </a:xfrm>
      </p:grpSpPr>
      <p:sp>
        <p:nvSpPr>
          <p:cNvPr id="103" name="Google Shape;103;p15"/>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04" name="Google Shape;104;p15"/>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05" name="Google Shape;105;p15"/>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06" name="Google Shape;106;p15"/>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07" name="Google Shape;107;p15"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08" name="Google Shape;108;p15"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09" name="Google Shape;109;p15"/>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10" name="Google Shape;110;p15"/>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11" name="Google Shape;111;p15"/>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1800" b="1" i="0" u="none" strike="noStrike" cap="none" dirty="0">
                <a:solidFill>
                  <a:schemeClr val="tx1"/>
                </a:solidFill>
                <a:latin typeface="Titillium Web"/>
                <a:ea typeface="Titillium Web"/>
                <a:cs typeface="Titillium Web"/>
                <a:sym typeface="Titillium Web"/>
              </a:rPr>
              <a:t>SOGGETTO PROPONENTE</a:t>
            </a:r>
            <a:r>
              <a:rPr lang="it-IT" sz="1800" b="1" i="0" u="none" strike="noStrike" cap="none" dirty="0" smtClean="0">
                <a:solidFill>
                  <a:schemeClr val="tx1"/>
                </a:solidFill>
                <a:latin typeface="Titillium Web"/>
                <a:ea typeface="Titillium Web"/>
                <a:cs typeface="Titillium Web"/>
                <a:sym typeface="Titillium Web"/>
              </a:rPr>
              <a:t>: Asl Roma 4- Dr. </a:t>
            </a:r>
            <a:r>
              <a:rPr lang="it-IT" sz="1800" b="1" dirty="0" err="1" smtClean="0">
                <a:solidFill>
                  <a:schemeClr val="tx1"/>
                </a:solidFill>
                <a:latin typeface="Titillium Web"/>
                <a:ea typeface="Titillium Web"/>
                <a:cs typeface="Titillium Web"/>
                <a:sym typeface="Titillium Web"/>
              </a:rPr>
              <a:t>s</a:t>
            </a:r>
            <a:r>
              <a:rPr lang="it-IT" sz="1800" b="1" i="0" u="none" strike="noStrike" cap="none" dirty="0" err="1" smtClean="0">
                <a:solidFill>
                  <a:schemeClr val="tx1"/>
                </a:solidFill>
                <a:latin typeface="Titillium Web"/>
                <a:ea typeface="Titillium Web"/>
                <a:cs typeface="Titillium Web"/>
                <a:sym typeface="Titillium Web"/>
              </a:rPr>
              <a:t>sa</a:t>
            </a:r>
            <a:r>
              <a:rPr lang="it-IT" sz="1800" b="1" i="0" u="none" strike="noStrike" cap="none" dirty="0" smtClean="0">
                <a:solidFill>
                  <a:schemeClr val="tx1"/>
                </a:solidFill>
                <a:latin typeface="Titillium Web"/>
                <a:ea typeface="Titillium Web"/>
                <a:cs typeface="Titillium Web"/>
                <a:sym typeface="Titillium Web"/>
              </a:rPr>
              <a:t> Cristina </a:t>
            </a:r>
            <a:r>
              <a:rPr lang="it-IT" sz="1800" b="1" i="0" u="none" strike="noStrike" cap="none" dirty="0" err="1" smtClean="0">
                <a:solidFill>
                  <a:schemeClr val="tx1"/>
                </a:solidFill>
                <a:latin typeface="Titillium Web"/>
                <a:ea typeface="Titillium Web"/>
                <a:cs typeface="Titillium Web"/>
                <a:sym typeface="Titillium Web"/>
              </a:rPr>
              <a:t>Matranga</a:t>
            </a:r>
            <a:r>
              <a:rPr lang="it-IT" sz="1800" b="1" i="0" u="none" strike="noStrike" cap="none" dirty="0" smtClean="0">
                <a:solidFill>
                  <a:schemeClr val="tx1"/>
                </a:solidFill>
                <a:latin typeface="Titillium Web"/>
                <a:ea typeface="Titillium Web"/>
                <a:cs typeface="Titillium Web"/>
                <a:sym typeface="Titillium Web"/>
              </a:rPr>
              <a:t> (Direttore Generale)</a:t>
            </a:r>
            <a:endParaRPr sz="1800" dirty="0">
              <a:solidFill>
                <a:schemeClr val="tx1"/>
              </a:solidFill>
            </a:endParaRPr>
          </a:p>
          <a:p>
            <a:pPr marL="0" marR="0" lvl="0" indent="0" algn="l" rtl="0">
              <a:lnSpc>
                <a:spcPct val="90000"/>
              </a:lnSpc>
              <a:spcBef>
                <a:spcPts val="0"/>
              </a:spcBef>
              <a:spcAft>
                <a:spcPts val="0"/>
              </a:spcAft>
              <a:buClr>
                <a:srgbClr val="000000"/>
              </a:buClr>
              <a:buSzPts val="2400"/>
              <a:buFont typeface="Arial"/>
              <a:buNone/>
            </a:pPr>
            <a:endParaRPr sz="1800" b="1" dirty="0">
              <a:solidFill>
                <a:schemeClr val="tx1"/>
              </a:solidFill>
              <a:latin typeface="Titillium Web"/>
              <a:ea typeface="Titillium Web"/>
              <a:cs typeface="Titillium Web"/>
              <a:sym typeface="Titillium Web"/>
            </a:endParaRPr>
          </a:p>
          <a:p>
            <a:pPr lvl="0">
              <a:lnSpc>
                <a:spcPct val="90000"/>
              </a:lnSpc>
              <a:buSzPts val="2400"/>
            </a:pPr>
            <a:r>
              <a:rPr lang="it-IT" sz="1800" b="1" i="0" u="none" strike="noStrike" cap="none" dirty="0">
                <a:solidFill>
                  <a:schemeClr val="tx1"/>
                </a:solidFill>
                <a:latin typeface="Titillium Web"/>
                <a:ea typeface="Titillium Web"/>
                <a:cs typeface="Titillium Web"/>
                <a:sym typeface="Titillium Web"/>
              </a:rPr>
              <a:t>TITOLO DELLA SOLUZIONE</a:t>
            </a:r>
            <a:r>
              <a:rPr lang="it-IT" sz="1800" b="1" i="0" strike="noStrike" cap="none" dirty="0" smtClean="0">
                <a:solidFill>
                  <a:schemeClr val="tx1"/>
                </a:solidFill>
                <a:latin typeface="Titillium Web" charset="0"/>
                <a:ea typeface="Titillium Web"/>
                <a:cs typeface="Titillium Web"/>
                <a:sym typeface="Titillium Web"/>
              </a:rPr>
              <a:t>: “</a:t>
            </a:r>
            <a:r>
              <a:rPr lang="it-IT" sz="1800" b="1" dirty="0" smtClean="0">
                <a:solidFill>
                  <a:schemeClr val="tx1"/>
                </a:solidFill>
                <a:latin typeface="Titillium Web" charset="0"/>
              </a:rPr>
              <a:t>La </a:t>
            </a:r>
            <a:r>
              <a:rPr lang="it-IT" sz="1800" b="1" dirty="0" smtClean="0">
                <a:solidFill>
                  <a:schemeClr val="tx1"/>
                </a:solidFill>
                <a:latin typeface="Titillium Web" charset="0"/>
              </a:rPr>
              <a:t>freccia di Paride che non arrivò al TALLONE …..di Achille”</a:t>
            </a:r>
            <a:endParaRPr sz="1800" dirty="0">
              <a:solidFill>
                <a:schemeClr val="tx1"/>
              </a:solidFill>
              <a:latin typeface="Titillium Web" charset="0"/>
            </a:endParaRPr>
          </a:p>
          <a:p>
            <a:pPr marL="0" marR="0" lvl="0" indent="0" algn="l" rtl="0">
              <a:lnSpc>
                <a:spcPct val="90000"/>
              </a:lnSpc>
              <a:spcBef>
                <a:spcPts val="0"/>
              </a:spcBef>
              <a:spcAft>
                <a:spcPts val="0"/>
              </a:spcAft>
              <a:buClr>
                <a:srgbClr val="000000"/>
              </a:buClr>
              <a:buSzPts val="2400"/>
              <a:buFont typeface="Arial"/>
              <a:buNone/>
            </a:pPr>
            <a:endParaRPr sz="1800" b="1" dirty="0">
              <a:solidFill>
                <a:schemeClr val="tx1"/>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r>
              <a:rPr lang="it-IT" sz="1800" b="1" i="0" u="none" strike="noStrike" cap="none" dirty="0">
                <a:solidFill>
                  <a:schemeClr val="tx1"/>
                </a:solidFill>
                <a:latin typeface="Titillium Web"/>
                <a:ea typeface="Titillium Web"/>
                <a:cs typeface="Titillium Web"/>
                <a:sym typeface="Titillium Web"/>
              </a:rPr>
              <a:t>CATEGORIA</a:t>
            </a:r>
            <a:r>
              <a:rPr lang="it-IT" sz="1800" b="1" i="0" u="none" strike="noStrike" cap="none" dirty="0" smtClean="0">
                <a:solidFill>
                  <a:schemeClr val="tx1"/>
                </a:solidFill>
                <a:latin typeface="Titillium Web"/>
                <a:ea typeface="Titillium Web"/>
                <a:cs typeface="Titillium Web"/>
                <a:sym typeface="Titillium Web"/>
              </a:rPr>
              <a:t>: istruzione, formazione e lavoro</a:t>
            </a:r>
            <a:endParaRPr sz="1800" dirty="0">
              <a:solidFill>
                <a:schemeClr val="tx1"/>
              </a:solidFill>
            </a:endParaRPr>
          </a:p>
          <a:p>
            <a:pPr marL="0" marR="0" lvl="0" indent="0" algn="l" rtl="0">
              <a:lnSpc>
                <a:spcPct val="90000"/>
              </a:lnSpc>
              <a:spcBef>
                <a:spcPts val="0"/>
              </a:spcBef>
              <a:spcAft>
                <a:spcPts val="0"/>
              </a:spcAft>
              <a:buClr>
                <a:srgbClr val="000000"/>
              </a:buClr>
              <a:buSzPts val="2400"/>
              <a:buFont typeface="Arial"/>
              <a:buNone/>
            </a:pPr>
            <a:endParaRPr sz="1800" b="1" dirty="0">
              <a:solidFill>
                <a:schemeClr val="tx1"/>
              </a:solidFill>
              <a:latin typeface="Titillium Web"/>
              <a:ea typeface="Titillium Web"/>
              <a:cs typeface="Titillium Web"/>
              <a:sym typeface="Titillium Web"/>
            </a:endParaRPr>
          </a:p>
          <a:p>
            <a:pPr lvl="0">
              <a:lnSpc>
                <a:spcPct val="90000"/>
              </a:lnSpc>
              <a:buSzPts val="2400"/>
            </a:pPr>
            <a:r>
              <a:rPr lang="it-IT" sz="1800" b="1" i="0" u="none" strike="noStrike" cap="none" dirty="0" smtClean="0">
                <a:solidFill>
                  <a:schemeClr val="tx1"/>
                </a:solidFill>
                <a:latin typeface="Titillium Web"/>
                <a:ea typeface="Titillium Web"/>
                <a:cs typeface="Titillium Web"/>
                <a:sym typeface="Titillium Web"/>
              </a:rPr>
              <a:t>AMBITO:</a:t>
            </a:r>
            <a:r>
              <a:rPr lang="it-IT" sz="1800" b="1" dirty="0" smtClean="0">
                <a:solidFill>
                  <a:schemeClr val="tx1"/>
                </a:solidFill>
                <a:latin typeface="Titillium Web"/>
                <a:ea typeface="Titillium Web"/>
                <a:cs typeface="Titillium Web"/>
                <a:sym typeface="Titillium Web"/>
              </a:rPr>
              <a:t>capitale umano ed educazione</a:t>
            </a:r>
            <a:endParaRPr sz="1800" dirty="0">
              <a:solidFill>
                <a:schemeClr val="tx1"/>
              </a:solidFill>
            </a:endParaRPr>
          </a:p>
          <a:p>
            <a:pPr marL="0" marR="0" lvl="0" indent="0" algn="l" rtl="0">
              <a:lnSpc>
                <a:spcPct val="90000"/>
              </a:lnSpc>
              <a:spcBef>
                <a:spcPts val="0"/>
              </a:spcBef>
              <a:spcAft>
                <a:spcPts val="0"/>
              </a:spcAft>
              <a:buClr>
                <a:srgbClr val="000000"/>
              </a:buClr>
              <a:buSzPts val="2400"/>
              <a:buFont typeface="Arial"/>
              <a:buNone/>
            </a:pPr>
            <a:r>
              <a:rPr lang="it-IT" sz="1800" b="1" i="0" u="none" strike="noStrike" cap="none" dirty="0">
                <a:solidFill>
                  <a:schemeClr val="tx1"/>
                </a:solidFill>
                <a:latin typeface="Titillium Web"/>
                <a:ea typeface="Titillium Web"/>
                <a:cs typeface="Titillium Web"/>
                <a:sym typeface="Titillium Web"/>
              </a:rPr>
              <a:t/>
            </a:r>
            <a:br>
              <a:rPr lang="it-IT" sz="1800" b="1" i="0" u="none" strike="noStrike" cap="none" dirty="0">
                <a:solidFill>
                  <a:schemeClr val="tx1"/>
                </a:solidFill>
                <a:latin typeface="Titillium Web"/>
                <a:ea typeface="Titillium Web"/>
                <a:cs typeface="Titillium Web"/>
                <a:sym typeface="Titillium Web"/>
              </a:rPr>
            </a:br>
            <a:endParaRPr sz="1800" b="1" i="0" u="none" strike="noStrike" cap="none" dirty="0">
              <a:solidFill>
                <a:schemeClr val="tx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400"/>
              <a:buFont typeface="Arial"/>
              <a:buNone/>
            </a:pPr>
            <a:endParaRPr sz="1800" b="1" i="0" u="none" strike="noStrike" cap="none" dirty="0">
              <a:solidFill>
                <a:srgbClr val="000000"/>
              </a:solidFill>
              <a:latin typeface="Titillium Web"/>
              <a:ea typeface="Titillium Web"/>
              <a:cs typeface="Titillium Web"/>
              <a:sym typeface="Titillium Web"/>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15"/>
        <p:cNvGrpSpPr/>
        <p:nvPr/>
      </p:nvGrpSpPr>
      <p:grpSpPr>
        <a:xfrm>
          <a:off x="0" y="0"/>
          <a:ext cx="0" cy="0"/>
          <a:chOff x="0" y="0"/>
          <a:chExt cx="0" cy="0"/>
        </a:xfrm>
      </p:grpSpPr>
      <p:sp>
        <p:nvSpPr>
          <p:cNvPr id="116" name="Google Shape;116;p16"/>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17" name="Google Shape;117;p16"/>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18" name="Google Shape;118;p16"/>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19" name="Google Shape;119;p16"/>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20" name="Google Shape;120;p16"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21" name="Google Shape;121;p16"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22" name="Google Shape;122;p16"/>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23" name="Google Shape;123;p16"/>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24" name="Google Shape;124;p16"/>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GRUPPO </a:t>
            </a:r>
            <a:r>
              <a:rPr lang="it-IT" sz="2000" b="1" i="0" u="none" strike="noStrike" cap="none" dirty="0" err="1">
                <a:solidFill>
                  <a:srgbClr val="002060"/>
                </a:solidFill>
                <a:latin typeface="Titillium Web"/>
                <a:ea typeface="Titillium Web"/>
                <a:cs typeface="Titillium Web"/>
                <a:sym typeface="Titillium Web"/>
              </a:rPr>
              <a:t>DI</a:t>
            </a:r>
            <a:r>
              <a:rPr lang="it-IT" sz="2000" b="1" i="0" u="none" strike="noStrike" cap="none" dirty="0">
                <a:solidFill>
                  <a:srgbClr val="002060"/>
                </a:solidFill>
                <a:latin typeface="Titillium Web"/>
                <a:ea typeface="Titillium Web"/>
                <a:cs typeface="Titillium Web"/>
                <a:sym typeface="Titillium Web"/>
              </a:rPr>
              <a:t> </a:t>
            </a:r>
            <a:r>
              <a:rPr lang="it-IT" sz="2000" b="1" i="0" u="none" strike="noStrike" cap="none" dirty="0" smtClean="0">
                <a:solidFill>
                  <a:srgbClr val="002060"/>
                </a:solidFill>
                <a:latin typeface="Titillium Web"/>
                <a:ea typeface="Titillium Web"/>
                <a:cs typeface="Titillium Web"/>
                <a:sym typeface="Titillium Web"/>
              </a:rPr>
              <a:t>LAVORO</a:t>
            </a:r>
          </a:p>
          <a:p>
            <a:pPr marL="0" marR="0" lvl="0" indent="0" algn="l" rtl="0">
              <a:lnSpc>
                <a:spcPct val="90000"/>
              </a:lnSpc>
              <a:spcBef>
                <a:spcPts val="0"/>
              </a:spcBef>
              <a:spcAft>
                <a:spcPts val="0"/>
              </a:spcAft>
              <a:buClr>
                <a:srgbClr val="000000"/>
              </a:buClr>
              <a:buSzPts val="2400"/>
              <a:buFont typeface="Arial"/>
              <a:buNone/>
            </a:pPr>
            <a:r>
              <a:rPr lang="it-IT" sz="2000" b="1" dirty="0" smtClean="0">
                <a:solidFill>
                  <a:srgbClr val="002060"/>
                </a:solidFill>
                <a:latin typeface="Titillium Web"/>
                <a:sym typeface="Titillium Web"/>
              </a:rPr>
              <a:t>Dr. Carlo Turci, Direttore del Dipartimento delle professioni sanitarie e sociali Asl Roma 4;</a:t>
            </a:r>
          </a:p>
          <a:p>
            <a:pPr marL="0" marR="0" lvl="0" indent="0" algn="l" rtl="0">
              <a:lnSpc>
                <a:spcPct val="90000"/>
              </a:lnSpc>
              <a:spcBef>
                <a:spcPts val="0"/>
              </a:spcBef>
              <a:spcAft>
                <a:spcPts val="0"/>
              </a:spcAft>
              <a:buClr>
                <a:srgbClr val="000000"/>
              </a:buClr>
              <a:buSzPts val="2400"/>
              <a:buFont typeface="Arial"/>
              <a:buNone/>
            </a:pPr>
            <a:r>
              <a:rPr lang="it-IT" sz="2000" b="1" dirty="0" smtClean="0">
                <a:solidFill>
                  <a:srgbClr val="002060"/>
                </a:solidFill>
                <a:latin typeface="Titillium Web"/>
                <a:sym typeface="Titillium Web"/>
              </a:rPr>
              <a:t>Dr. Serenella </a:t>
            </a:r>
            <a:r>
              <a:rPr lang="it-IT" sz="2000" b="1" dirty="0" err="1" smtClean="0">
                <a:solidFill>
                  <a:srgbClr val="002060"/>
                </a:solidFill>
                <a:latin typeface="Titillium Web"/>
                <a:sym typeface="Titillium Web"/>
              </a:rPr>
              <a:t>Savini</a:t>
            </a:r>
            <a:r>
              <a:rPr lang="it-IT" sz="2000" b="1" dirty="0" smtClean="0">
                <a:solidFill>
                  <a:srgbClr val="002060"/>
                </a:solidFill>
                <a:latin typeface="Titillium Web"/>
                <a:sym typeface="Titillium Web"/>
              </a:rPr>
              <a:t>, Incarico di funzione sanitaria</a:t>
            </a:r>
          </a:p>
          <a:p>
            <a:pPr marL="0" marR="0" lvl="0" indent="0" algn="l" rtl="0">
              <a:lnSpc>
                <a:spcPct val="90000"/>
              </a:lnSpc>
              <a:spcBef>
                <a:spcPts val="0"/>
              </a:spcBef>
              <a:spcAft>
                <a:spcPts val="0"/>
              </a:spcAft>
              <a:buClr>
                <a:srgbClr val="000000"/>
              </a:buClr>
              <a:buSzPts val="2400"/>
              <a:buFont typeface="Arial"/>
              <a:buNone/>
            </a:pPr>
            <a:r>
              <a:rPr lang="it-IT" sz="2000" b="1" dirty="0" smtClean="0">
                <a:solidFill>
                  <a:srgbClr val="002060"/>
                </a:solidFill>
                <a:latin typeface="Titillium Web"/>
                <a:sym typeface="Titillium Web"/>
              </a:rPr>
              <a:t>Dr.ssa </a:t>
            </a:r>
            <a:r>
              <a:rPr lang="it-IT" sz="2000" b="1" dirty="0" err="1" smtClean="0">
                <a:solidFill>
                  <a:srgbClr val="002060"/>
                </a:solidFill>
                <a:latin typeface="Titillium Web"/>
                <a:sym typeface="Titillium Web"/>
              </a:rPr>
              <a:t>Marchini</a:t>
            </a:r>
            <a:r>
              <a:rPr lang="it-IT" sz="2000" b="1" dirty="0" smtClean="0">
                <a:solidFill>
                  <a:srgbClr val="002060"/>
                </a:solidFill>
                <a:latin typeface="Titillium Web"/>
                <a:sym typeface="Titillium Web"/>
              </a:rPr>
              <a:t> Roberta, Incarico di funzione sanitaria</a:t>
            </a:r>
          </a:p>
          <a:p>
            <a:pPr marL="0" marR="0" lvl="0" indent="0" algn="l" rtl="0">
              <a:lnSpc>
                <a:spcPct val="90000"/>
              </a:lnSpc>
              <a:spcBef>
                <a:spcPts val="0"/>
              </a:spcBef>
              <a:spcAft>
                <a:spcPts val="0"/>
              </a:spcAft>
              <a:buClr>
                <a:srgbClr val="000000"/>
              </a:buClr>
              <a:buSzPts val="2400"/>
              <a:buFont typeface="Arial"/>
              <a:buNone/>
            </a:pPr>
            <a:r>
              <a:rPr lang="it-IT" sz="2000" b="1" dirty="0" smtClean="0">
                <a:solidFill>
                  <a:srgbClr val="002060"/>
                </a:solidFill>
                <a:latin typeface="Titillium Web"/>
                <a:sym typeface="Titillium Web"/>
              </a:rPr>
              <a:t>Dr. Dario Monaco, </a:t>
            </a:r>
            <a:r>
              <a:rPr lang="it-IT" sz="2000" b="1" dirty="0" err="1" smtClean="0">
                <a:solidFill>
                  <a:srgbClr val="002060"/>
                </a:solidFill>
                <a:latin typeface="Titillium Web"/>
                <a:sym typeface="Titillium Web"/>
              </a:rPr>
              <a:t>Specialist</a:t>
            </a:r>
            <a:r>
              <a:rPr lang="it-IT" sz="2000" b="1" dirty="0" smtClean="0">
                <a:solidFill>
                  <a:srgbClr val="002060"/>
                </a:solidFill>
                <a:latin typeface="Titillium Web"/>
                <a:sym typeface="Titillium Web"/>
              </a:rPr>
              <a:t> in </a:t>
            </a:r>
            <a:r>
              <a:rPr lang="it-IT" sz="2000" b="1" dirty="0" err="1" smtClean="0">
                <a:solidFill>
                  <a:srgbClr val="002060"/>
                </a:solidFill>
                <a:latin typeface="Titillium Web"/>
                <a:sym typeface="Titillium Web"/>
              </a:rPr>
              <a:t>wound</a:t>
            </a:r>
            <a:r>
              <a:rPr lang="it-IT" sz="2000" b="1" dirty="0" smtClean="0">
                <a:solidFill>
                  <a:srgbClr val="002060"/>
                </a:solidFill>
                <a:latin typeface="Titillium Web"/>
                <a:sym typeface="Titillium Web"/>
              </a:rPr>
              <a:t> care</a:t>
            </a:r>
          </a:p>
          <a:p>
            <a:pPr marL="0" marR="0" lvl="0" indent="0" algn="l" rtl="0">
              <a:lnSpc>
                <a:spcPct val="90000"/>
              </a:lnSpc>
              <a:spcBef>
                <a:spcPts val="0"/>
              </a:spcBef>
              <a:spcAft>
                <a:spcPts val="0"/>
              </a:spcAft>
              <a:buClr>
                <a:srgbClr val="000000"/>
              </a:buClr>
              <a:buSzPts val="2400"/>
              <a:buFont typeface="Arial"/>
              <a:buNone/>
            </a:pPr>
            <a:endParaRPr dirty="0"/>
          </a:p>
          <a:p>
            <a:pPr marL="0" marR="0" lvl="0" indent="0" algn="l" rtl="0">
              <a:lnSpc>
                <a:spcPct val="90000"/>
              </a:lnSpc>
              <a:spcBef>
                <a:spcPts val="0"/>
              </a:spcBef>
              <a:spcAft>
                <a:spcPts val="0"/>
              </a:spcAft>
              <a:buClr>
                <a:srgbClr val="000000"/>
              </a:buClr>
              <a:buSzPts val="2400"/>
              <a:buFont typeface="Arial"/>
              <a:buNone/>
            </a:pPr>
            <a:endParaRPr sz="2000" b="1" i="0" u="none" strike="noStrike" cap="none" dirty="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dirty="0"/>
          </a:p>
          <a:p>
            <a:pPr marL="0" marR="0" lvl="0" indent="0" algn="l" rtl="0">
              <a:lnSpc>
                <a:spcPct val="90000"/>
              </a:lnSpc>
              <a:spcBef>
                <a:spcPts val="0"/>
              </a:spcBef>
              <a:spcAft>
                <a:spcPts val="0"/>
              </a:spcAft>
              <a:buClr>
                <a:srgbClr val="000000"/>
              </a:buClr>
              <a:buSzPts val="2400"/>
              <a:buFont typeface="Arial"/>
              <a:buNone/>
            </a:pPr>
            <a:endParaRPr sz="2000" i="0" u="none" strike="noStrike" cap="none" dirty="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r>
              <a:rPr lang="it-IT" sz="2000" b="1" i="0" u="none" strike="noStrike" cap="none" dirty="0">
                <a:solidFill>
                  <a:schemeClr val="lt1"/>
                </a:solidFill>
                <a:latin typeface="Titillium Web"/>
                <a:ea typeface="Titillium Web"/>
                <a:cs typeface="Titillium Web"/>
                <a:sym typeface="Titillium Web"/>
              </a:rPr>
              <a:t/>
            </a:r>
            <a:br>
              <a:rPr lang="it-IT" sz="2000" b="1" i="0" u="none" strike="noStrike" cap="none" dirty="0">
                <a:solidFill>
                  <a:schemeClr val="lt1"/>
                </a:solidFill>
                <a:latin typeface="Titillium Web"/>
                <a:ea typeface="Titillium Web"/>
                <a:cs typeface="Titillium Web"/>
                <a:sym typeface="Titillium Web"/>
              </a:rPr>
            </a:br>
            <a:endParaRPr sz="2000" b="1" i="0" u="none" strike="noStrike" cap="none" dirty="0">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400"/>
              <a:buFont typeface="Arial"/>
              <a:buNone/>
            </a:pPr>
            <a:endParaRPr sz="2000" b="1" i="0" u="none" strike="noStrike" cap="none" dirty="0">
              <a:solidFill>
                <a:srgbClr val="000000"/>
              </a:solidFill>
              <a:latin typeface="Titillium Web"/>
              <a:ea typeface="Titillium Web"/>
              <a:cs typeface="Titillium Web"/>
              <a:sym typeface="Titillium Web"/>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28"/>
        <p:cNvGrpSpPr/>
        <p:nvPr/>
      </p:nvGrpSpPr>
      <p:grpSpPr>
        <a:xfrm>
          <a:off x="0" y="0"/>
          <a:ext cx="0" cy="0"/>
          <a:chOff x="0" y="0"/>
          <a:chExt cx="0" cy="0"/>
        </a:xfrm>
      </p:grpSpPr>
      <p:sp>
        <p:nvSpPr>
          <p:cNvPr id="129" name="Google Shape;129;p17"/>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30" name="Google Shape;130;p17"/>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31" name="Google Shape;131;p17"/>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32" name="Google Shape;132;p17"/>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33" name="Google Shape;133;p17"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34" name="Google Shape;134;p17"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35" name="Google Shape;135;p17"/>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36" name="Google Shape;136;p17"/>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37" name="Google Shape;137;p17"/>
          <p:cNvSpPr txBox="1"/>
          <p:nvPr/>
        </p:nvSpPr>
        <p:spPr>
          <a:xfrm>
            <a:off x="578850" y="2112425"/>
            <a:ext cx="7986300" cy="3548823"/>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PRESENTAZIONE DELLA SOLUZIONE 1/2</a:t>
            </a:r>
            <a:endParaRPr dirty="0"/>
          </a:p>
          <a:p>
            <a:endParaRPr lang="it-IT" sz="2000" dirty="0" smtClean="0"/>
          </a:p>
          <a:p>
            <a:r>
              <a:rPr lang="it-IT" sz="2000" dirty="0" smtClean="0"/>
              <a:t>“Il </a:t>
            </a:r>
            <a:r>
              <a:rPr lang="it-IT" sz="2000" dirty="0" smtClean="0"/>
              <a:t>tallone rappresenta il secondo sito anatomico più comune per le lesioni da pressione dopo la regione sacrale” (Rivolo M </a:t>
            </a:r>
            <a:r>
              <a:rPr lang="it-IT" sz="2000" dirty="0" err="1" smtClean="0"/>
              <a:t>et</a:t>
            </a:r>
            <a:r>
              <a:rPr lang="it-IT" sz="2000" dirty="0" smtClean="0"/>
              <a:t> al., 2020).</a:t>
            </a:r>
          </a:p>
          <a:p>
            <a:r>
              <a:rPr lang="it-IT" sz="2000" dirty="0" smtClean="0"/>
              <a:t>L’immobilità è il principale fattore di rischio di ulcera al tallone. Diverse sono le </a:t>
            </a:r>
            <a:r>
              <a:rPr lang="it-IT" sz="2000" dirty="0" err="1" smtClean="0"/>
              <a:t>comorbilità</a:t>
            </a:r>
            <a:r>
              <a:rPr lang="it-IT" sz="2000" dirty="0" smtClean="0"/>
              <a:t> che riducono la capacità della cute di tollerare episodi ischemici prolungati, come il diabete mellito, le malattie vascolari, le neuropatie, la sclerosi multipla, la malattia renale allo stadio terminale, l’astenia generalizzata, l’età avanzata, la disidratazione, procedure chirurgiche prolungate, inadeguata alimentazione</a:t>
            </a:r>
            <a:r>
              <a:rPr lang="it-IT" sz="2000" dirty="0" smtClean="0"/>
              <a:t>.</a:t>
            </a:r>
            <a:endParaRPr lang="it-IT" sz="20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41"/>
        <p:cNvGrpSpPr/>
        <p:nvPr/>
      </p:nvGrpSpPr>
      <p:grpSpPr>
        <a:xfrm>
          <a:off x="0" y="0"/>
          <a:ext cx="0" cy="0"/>
          <a:chOff x="0" y="0"/>
          <a:chExt cx="0" cy="0"/>
        </a:xfrm>
      </p:grpSpPr>
      <p:sp>
        <p:nvSpPr>
          <p:cNvPr id="142" name="Google Shape;142;p18"/>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43" name="Google Shape;143;p18"/>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44" name="Google Shape;144;p18"/>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45" name="Google Shape;145;p18"/>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46" name="Google Shape;146;p18"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47" name="Google Shape;147;p18"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48" name="Google Shape;148;p18"/>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49" name="Google Shape;149;p18"/>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50" name="Google Shape;150;p18"/>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PRESENTAZIONE DELLA SOLUZIONE 2/</a:t>
            </a:r>
            <a:r>
              <a:rPr lang="it-IT" sz="2000" b="1" i="0" u="none" strike="noStrike" cap="none" dirty="0" err="1">
                <a:solidFill>
                  <a:srgbClr val="002060"/>
                </a:solidFill>
                <a:latin typeface="Titillium Web"/>
                <a:ea typeface="Titillium Web"/>
                <a:cs typeface="Titillium Web"/>
                <a:sym typeface="Titillium Web"/>
              </a:rPr>
              <a:t>2</a:t>
            </a:r>
            <a:endParaRPr dirty="0"/>
          </a:p>
          <a:p>
            <a:pPr marL="0" marR="0" lvl="0" indent="0" algn="l" rtl="0">
              <a:lnSpc>
                <a:spcPct val="90000"/>
              </a:lnSpc>
              <a:spcBef>
                <a:spcPts val="0"/>
              </a:spcBef>
              <a:spcAft>
                <a:spcPts val="0"/>
              </a:spcAft>
              <a:buClr>
                <a:srgbClr val="000000"/>
              </a:buClr>
              <a:buSzPts val="2400"/>
              <a:buFont typeface="Arial"/>
              <a:buNone/>
            </a:pPr>
            <a:endParaRPr sz="2000" b="1" i="0" u="none" strike="noStrike" cap="none" dirty="0">
              <a:solidFill>
                <a:srgbClr val="002060"/>
              </a:solidFill>
              <a:latin typeface="Titillium Web"/>
              <a:ea typeface="Titillium Web"/>
              <a:cs typeface="Titillium Web"/>
              <a:sym typeface="Titillium Web"/>
            </a:endParaRPr>
          </a:p>
          <a:p>
            <a:r>
              <a:rPr lang="it-IT" sz="2000" b="1" dirty="0" smtClean="0"/>
              <a:t>OBIETTIVO :</a:t>
            </a:r>
            <a:endParaRPr lang="it-IT" sz="2000" dirty="0" smtClean="0"/>
          </a:p>
          <a:p>
            <a:r>
              <a:rPr lang="it-IT" sz="2000" dirty="0" smtClean="0"/>
              <a:t>Implementazione ed </a:t>
            </a:r>
            <a:r>
              <a:rPr lang="it-IT" sz="2000" dirty="0" err="1" smtClean="0"/>
              <a:t>Empowerment</a:t>
            </a:r>
            <a:r>
              <a:rPr lang="it-IT" sz="2000" dirty="0" smtClean="0"/>
              <a:t> delle buone pratiche attuate dagli operatori sanitari (Medici, Infermieri, Operatori Socio Sanitari e studenti del Corso di laurea) inerenti la prevenzione delle lesioni da pressione ai talloni, negli utenti afferenti ai diversi </a:t>
            </a:r>
            <a:r>
              <a:rPr lang="it-IT" sz="2000" dirty="0" err="1" smtClean="0"/>
              <a:t>setting</a:t>
            </a:r>
            <a:r>
              <a:rPr lang="it-IT" sz="2000" dirty="0" smtClean="0"/>
              <a:t> clinico assistenziali (Ospedale/Territorio) della ASL Roma 4 </a:t>
            </a:r>
          </a:p>
          <a:p>
            <a:r>
              <a:rPr lang="it-IT" sz="2000" dirty="0" smtClean="0"/>
              <a:t/>
            </a:r>
            <a:br>
              <a:rPr lang="it-IT" sz="2000" dirty="0" smtClean="0"/>
            </a:br>
            <a:r>
              <a:rPr lang="it-IT" sz="2000" i="0" u="none" strike="noStrike" cap="none" dirty="0" smtClean="0">
                <a:solidFill>
                  <a:srgbClr val="002060"/>
                </a:solidFill>
                <a:latin typeface="Titillium Web"/>
                <a:ea typeface="Titillium Web"/>
                <a:cs typeface="Titillium Web"/>
                <a:sym typeface="Titillium Web"/>
              </a:rPr>
              <a:t>e</a:t>
            </a:r>
            <a:endParaRPr dirty="0"/>
          </a:p>
          <a:p>
            <a:pPr marL="0" marR="0" lvl="0" indent="0" algn="l" rtl="0">
              <a:lnSpc>
                <a:spcPct val="90000"/>
              </a:lnSpc>
              <a:spcBef>
                <a:spcPts val="0"/>
              </a:spcBef>
              <a:spcAft>
                <a:spcPts val="0"/>
              </a:spcAft>
              <a:buClr>
                <a:srgbClr val="000000"/>
              </a:buClr>
              <a:buSzPts val="2400"/>
              <a:buFont typeface="Arial"/>
              <a:buNone/>
            </a:pPr>
            <a:endParaRPr sz="2000" b="1" i="0" u="none" strike="noStrike" cap="none" dirty="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dirty="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dirty="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dirty="0">
              <a:solidFill>
                <a:srgbClr val="002060"/>
              </a:solidFill>
              <a:latin typeface="Titillium Web"/>
              <a:ea typeface="Titillium Web"/>
              <a:cs typeface="Titillium Web"/>
              <a:sym typeface="Titillium Web"/>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54"/>
        <p:cNvGrpSpPr/>
        <p:nvPr/>
      </p:nvGrpSpPr>
      <p:grpSpPr>
        <a:xfrm>
          <a:off x="0" y="0"/>
          <a:ext cx="0" cy="0"/>
          <a:chOff x="0" y="0"/>
          <a:chExt cx="0" cy="0"/>
        </a:xfrm>
      </p:grpSpPr>
      <p:sp>
        <p:nvSpPr>
          <p:cNvPr id="155" name="Google Shape;155;p19"/>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56" name="Google Shape;156;p19"/>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57" name="Google Shape;157;p19"/>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58" name="Google Shape;158;p19"/>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59" name="Google Shape;159;p19"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60" name="Google Shape;160;p19"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61" name="Google Shape;161;p19"/>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62" name="Google Shape;162;p19"/>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63" name="Google Shape;163;p19"/>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dirty="0" smtClean="0">
                <a:latin typeface="Titillium Web" charset="0"/>
              </a:rPr>
              <a:t>MODALITA</a:t>
            </a:r>
            <a:r>
              <a:rPr lang="it-IT" sz="2000" b="1" dirty="0" smtClean="0">
                <a:latin typeface="Titillium Web" charset="0"/>
              </a:rPr>
              <a:t>’ </a:t>
            </a:r>
            <a:r>
              <a:rPr lang="it-IT" sz="2000" b="1" dirty="0" err="1" smtClean="0">
                <a:latin typeface="Titillium Web" charset="0"/>
              </a:rPr>
              <a:t>DI</a:t>
            </a:r>
            <a:r>
              <a:rPr lang="it-IT" sz="2000" b="1" dirty="0" smtClean="0">
                <a:latin typeface="Titillium Web" charset="0"/>
              </a:rPr>
              <a:t> REALIZZAZIONE : </a:t>
            </a:r>
            <a:endParaRPr lang="it-IT" sz="2000" dirty="0" smtClean="0">
              <a:latin typeface="Titillium Web" charset="0"/>
            </a:endParaRPr>
          </a:p>
          <a:p>
            <a:r>
              <a:rPr lang="it-IT" sz="2000" b="1" dirty="0" smtClean="0">
                <a:latin typeface="Titillium Web" charset="0"/>
              </a:rPr>
              <a:t> </a:t>
            </a:r>
            <a:endParaRPr lang="it-IT" sz="2000" dirty="0" smtClean="0">
              <a:latin typeface="Titillium Web" charset="0"/>
            </a:endParaRPr>
          </a:p>
          <a:p>
            <a:r>
              <a:rPr lang="it-IT" sz="2000" dirty="0" smtClean="0">
                <a:latin typeface="Titillium Web" charset="0"/>
              </a:rPr>
              <a:t>Diffusione e divulgazione </a:t>
            </a:r>
            <a:r>
              <a:rPr lang="it-IT" sz="2000" b="1" u="sng" dirty="0" smtClean="0">
                <a:latin typeface="Titillium Web" charset="0"/>
              </a:rPr>
              <a:t>(su cornici digitali )</a:t>
            </a:r>
            <a:r>
              <a:rPr lang="it-IT" sz="2000" b="1" dirty="0" smtClean="0">
                <a:latin typeface="Titillium Web" charset="0"/>
              </a:rPr>
              <a:t> </a:t>
            </a:r>
            <a:r>
              <a:rPr lang="it-IT" sz="2000" dirty="0" smtClean="0">
                <a:latin typeface="Titillium Web" charset="0"/>
              </a:rPr>
              <a:t>nei </a:t>
            </a:r>
            <a:r>
              <a:rPr lang="it-IT" sz="2000" dirty="0" err="1" smtClean="0">
                <a:latin typeface="Titillium Web" charset="0"/>
              </a:rPr>
              <a:t>setting</a:t>
            </a:r>
            <a:r>
              <a:rPr lang="it-IT" sz="2000" dirty="0" smtClean="0">
                <a:latin typeface="Titillium Web" charset="0"/>
              </a:rPr>
              <a:t> target (Ospedale/Territorio), di </a:t>
            </a:r>
            <a:r>
              <a:rPr lang="it-IT" sz="2000" b="1" u="sng" dirty="0" smtClean="0">
                <a:latin typeface="Titillium Web" charset="0"/>
              </a:rPr>
              <a:t>Demo</a:t>
            </a:r>
            <a:r>
              <a:rPr lang="it-IT" sz="2000" b="1" dirty="0" smtClean="0">
                <a:latin typeface="Titillium Web" charset="0"/>
              </a:rPr>
              <a:t> </a:t>
            </a:r>
            <a:r>
              <a:rPr lang="it-IT" sz="2000" dirty="0" smtClean="0">
                <a:latin typeface="Titillium Web" charset="0"/>
              </a:rPr>
              <a:t>inerenti le buone pratiche preventive nel </a:t>
            </a:r>
            <a:r>
              <a:rPr lang="it-IT" sz="2000" dirty="0" err="1" smtClean="0">
                <a:latin typeface="Titillium Web" charset="0"/>
              </a:rPr>
              <a:t>Wound</a:t>
            </a:r>
            <a:r>
              <a:rPr lang="it-IT" sz="2000" dirty="0" smtClean="0">
                <a:latin typeface="Titillium Web" charset="0"/>
              </a:rPr>
              <a:t> Care delle lesioni ai talloni ( Mobilizzazione, scarico </a:t>
            </a:r>
            <a:r>
              <a:rPr lang="it-IT" sz="2000" dirty="0" smtClean="0">
                <a:latin typeface="Titillium Web" charset="0"/>
              </a:rPr>
              <a:t>pressorio</a:t>
            </a:r>
            <a:r>
              <a:rPr lang="it-IT" sz="2000" dirty="0" smtClean="0">
                <a:latin typeface="Titillium Web" charset="0"/>
              </a:rPr>
              <a:t>, idratazione, monitoraggio dello stato cutaneo ecc.)</a:t>
            </a:r>
          </a:p>
          <a:p>
            <a:pPr marL="0" marR="0" lvl="0" indent="0" algn="l" rtl="0">
              <a:lnSpc>
                <a:spcPct val="90000"/>
              </a:lnSpc>
              <a:spcBef>
                <a:spcPts val="0"/>
              </a:spcBef>
              <a:spcAft>
                <a:spcPts val="0"/>
              </a:spcAft>
              <a:buClr>
                <a:srgbClr val="000000"/>
              </a:buClr>
              <a:buSzPts val="2400"/>
              <a:buFont typeface="Arial"/>
              <a:buNone/>
            </a:pPr>
            <a:endParaRPr sz="2000" b="1" i="0" u="none" strike="noStrike" cap="none" dirty="0">
              <a:solidFill>
                <a:srgbClr val="002060"/>
              </a:solidFill>
              <a:latin typeface="Titillium Web" charset="0"/>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endParaRPr sz="2000" b="1" i="0" u="none" strike="noStrike" cap="none" dirty="0">
              <a:solidFill>
                <a:srgbClr val="002060"/>
              </a:solidFill>
              <a:latin typeface="Titillium Web" charset="0"/>
              <a:ea typeface="Titillium Web"/>
              <a:cs typeface="Titillium Web"/>
              <a:sym typeface="Titillium Web"/>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54"/>
        <p:cNvGrpSpPr/>
        <p:nvPr/>
      </p:nvGrpSpPr>
      <p:grpSpPr>
        <a:xfrm>
          <a:off x="0" y="0"/>
          <a:ext cx="0" cy="0"/>
          <a:chOff x="0" y="0"/>
          <a:chExt cx="0" cy="0"/>
        </a:xfrm>
      </p:grpSpPr>
      <p:sp>
        <p:nvSpPr>
          <p:cNvPr id="155" name="Google Shape;155;p19"/>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56" name="Google Shape;156;p19"/>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57" name="Google Shape;157;p19"/>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58" name="Google Shape;158;p19"/>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59" name="Google Shape;159;p19"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60" name="Google Shape;160;p19"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61" name="Google Shape;161;p19"/>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62" name="Google Shape;162;p19"/>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63" name="Google Shape;163;p19"/>
          <p:cNvSpPr txBox="1"/>
          <p:nvPr/>
        </p:nvSpPr>
        <p:spPr>
          <a:xfrm>
            <a:off x="611560" y="1772816"/>
            <a:ext cx="7986300" cy="2800271"/>
          </a:xfrm>
          <a:prstGeom prst="rect">
            <a:avLst/>
          </a:prstGeom>
          <a:noFill/>
          <a:ln>
            <a:noFill/>
          </a:ln>
        </p:spPr>
        <p:txBody>
          <a:bodyPr spcFirstLastPara="1" wrap="square" lIns="91425" tIns="91425" rIns="91425" bIns="91425" anchor="t" anchorCtr="0">
            <a:noAutofit/>
          </a:bodyPr>
          <a:lstStyle/>
          <a:p>
            <a:r>
              <a:rPr lang="it-IT" sz="2000" b="1" dirty="0" smtClean="0">
                <a:latin typeface="Titillium Web" charset="0"/>
              </a:rPr>
              <a:t> </a:t>
            </a:r>
            <a:r>
              <a:rPr lang="it-IT" sz="2000" b="1" dirty="0" smtClean="0"/>
              <a:t>FINALITÀ </a:t>
            </a:r>
            <a:r>
              <a:rPr lang="it-IT" sz="2000" b="1" dirty="0" smtClean="0"/>
              <a:t>DEL PROGETTO:</a:t>
            </a:r>
            <a:endParaRPr lang="it-IT" sz="2000" dirty="0" smtClean="0"/>
          </a:p>
          <a:p>
            <a:r>
              <a:rPr lang="it-IT" sz="2000" dirty="0" smtClean="0"/>
              <a:t> </a:t>
            </a:r>
            <a:r>
              <a:rPr lang="it-IT" sz="1800" dirty="0" smtClean="0"/>
              <a:t>Gli </a:t>
            </a:r>
            <a:r>
              <a:rPr lang="it-IT" sz="1800" dirty="0" smtClean="0"/>
              <a:t>interventi educativi mostrati in continuo nelle DEMO potranno veicolare e rafforzare la consapevolezza degli operatori :</a:t>
            </a:r>
          </a:p>
          <a:p>
            <a:r>
              <a:rPr lang="it-IT" sz="1800" dirty="0" smtClean="0"/>
              <a:t>- ogni volta che la persona viene riposizionata è possibile condurre una valutazione dalla testa ai piedi (head </a:t>
            </a:r>
            <a:r>
              <a:rPr lang="it-IT" sz="1800" dirty="0" err="1" smtClean="0"/>
              <a:t>to</a:t>
            </a:r>
            <a:r>
              <a:rPr lang="it-IT" sz="1800" dirty="0" smtClean="0"/>
              <a:t> </a:t>
            </a:r>
            <a:r>
              <a:rPr lang="it-IT" sz="1800" dirty="0" err="1" smtClean="0"/>
              <a:t>toe</a:t>
            </a:r>
            <a:r>
              <a:rPr lang="it-IT" sz="1800" dirty="0" smtClean="0"/>
              <a:t>), con particolare attenzione alla cute sulle prominenze ossee, tra cui il sacro, le tuberosità  ischiatiche, i trocanteri e i talloni;</a:t>
            </a:r>
          </a:p>
          <a:p>
            <a:r>
              <a:rPr lang="it-IT" sz="1800" dirty="0" smtClean="0"/>
              <a:t>- monitorare la </a:t>
            </a:r>
            <a:r>
              <a:rPr lang="it-IT" sz="1800" dirty="0" err="1" smtClean="0"/>
              <a:t>discolorazione</a:t>
            </a:r>
            <a:r>
              <a:rPr lang="it-IT" sz="1800" dirty="0" smtClean="0"/>
              <a:t>/variazione del colore/variazioni di calore/temperatura, consistenza e umidità dei tessuti e comparsa di dolore localizzato nelle zone sottoposte ai fattori di rischio: umidità, pressione, attrito e forze di taglio”;</a:t>
            </a:r>
          </a:p>
          <a:p>
            <a:r>
              <a:rPr lang="it-IT" sz="1800" dirty="0" smtClean="0"/>
              <a:t>- </a:t>
            </a:r>
            <a:r>
              <a:rPr lang="it-IT" sz="1800" dirty="0" smtClean="0"/>
              <a:t>favorire </a:t>
            </a:r>
            <a:r>
              <a:rPr lang="it-IT" sz="1800" dirty="0" smtClean="0"/>
              <a:t>negli utenti a rischio di compromissione dell’integrità cutanea (Talloni) il “galleggiamento del piede”;</a:t>
            </a:r>
          </a:p>
          <a:p>
            <a:r>
              <a:rPr lang="it-IT" sz="1800" dirty="0" smtClean="0"/>
              <a:t>-  Monitorare lo stato di idratazione della cute</a:t>
            </a:r>
            <a:r>
              <a:rPr lang="it-IT" sz="2000" dirty="0" smtClean="0"/>
              <a:t>.</a:t>
            </a:r>
          </a:p>
          <a:p>
            <a:pPr marL="0" marR="0" lvl="0" indent="0" algn="l" rtl="0">
              <a:lnSpc>
                <a:spcPct val="90000"/>
              </a:lnSpc>
              <a:spcBef>
                <a:spcPts val="0"/>
              </a:spcBef>
              <a:spcAft>
                <a:spcPts val="0"/>
              </a:spcAft>
              <a:buClr>
                <a:srgbClr val="000000"/>
              </a:buClr>
              <a:buSzPts val="2400"/>
              <a:buFont typeface="Arial"/>
              <a:buNone/>
            </a:pPr>
            <a:endParaRPr sz="2000" b="1" i="0" u="none" strike="noStrike" cap="none" dirty="0">
              <a:solidFill>
                <a:srgbClr val="002060"/>
              </a:solidFill>
              <a:latin typeface="Titillium Web" charset="0"/>
              <a:ea typeface="Titillium Web"/>
              <a:cs typeface="Titillium Web"/>
              <a:sym typeface="Titillium Web"/>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Shape 167"/>
        <p:cNvGrpSpPr/>
        <p:nvPr/>
      </p:nvGrpSpPr>
      <p:grpSpPr>
        <a:xfrm>
          <a:off x="0" y="0"/>
          <a:ext cx="0" cy="0"/>
          <a:chOff x="0" y="0"/>
          <a:chExt cx="0" cy="0"/>
        </a:xfrm>
      </p:grpSpPr>
      <p:sp>
        <p:nvSpPr>
          <p:cNvPr id="168" name="Google Shape;168;p20"/>
          <p:cNvSpPr txBox="1"/>
          <p:nvPr/>
        </p:nvSpPr>
        <p:spPr>
          <a:xfrm>
            <a:off x="5850689" y="6180027"/>
            <a:ext cx="1666875" cy="2952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it-IT" sz="1000">
                <a:solidFill>
                  <a:srgbClr val="002060"/>
                </a:solidFill>
                <a:latin typeface="Titillium Web"/>
                <a:ea typeface="Titillium Web"/>
                <a:cs typeface="Titillium Web"/>
                <a:sym typeface="Titillium Web"/>
              </a:rPr>
              <a:t>In collaborazione con</a:t>
            </a:r>
            <a:endParaRPr sz="1200">
              <a:solidFill>
                <a:schemeClr val="dk1"/>
              </a:solidFill>
              <a:latin typeface="Titillium Web"/>
              <a:ea typeface="Titillium Web"/>
              <a:cs typeface="Titillium Web"/>
              <a:sym typeface="Titillium Web"/>
            </a:endParaRPr>
          </a:p>
        </p:txBody>
      </p:sp>
      <p:pic>
        <p:nvPicPr>
          <p:cNvPr id="169" name="Google Shape;169;p20"/>
          <p:cNvPicPr preferRelativeResize="0"/>
          <p:nvPr/>
        </p:nvPicPr>
        <p:blipFill rotWithShape="1">
          <a:blip r:embed="rId3">
            <a:alphaModFix/>
          </a:blip>
          <a:srcRect/>
          <a:stretch/>
        </p:blipFill>
        <p:spPr>
          <a:xfrm>
            <a:off x="-1" y="0"/>
            <a:ext cx="9162867" cy="301658"/>
          </a:xfrm>
          <a:prstGeom prst="rect">
            <a:avLst/>
          </a:prstGeom>
          <a:noFill/>
          <a:ln>
            <a:noFill/>
          </a:ln>
        </p:spPr>
      </p:pic>
      <p:pic>
        <p:nvPicPr>
          <p:cNvPr id="170" name="Google Shape;170;p20"/>
          <p:cNvPicPr preferRelativeResize="0"/>
          <p:nvPr/>
        </p:nvPicPr>
        <p:blipFill rotWithShape="1">
          <a:blip r:embed="rId4">
            <a:alphaModFix/>
          </a:blip>
          <a:srcRect/>
          <a:stretch/>
        </p:blipFill>
        <p:spPr>
          <a:xfrm>
            <a:off x="7898130" y="359939"/>
            <a:ext cx="1245870" cy="1094105"/>
          </a:xfrm>
          <a:prstGeom prst="rect">
            <a:avLst/>
          </a:prstGeom>
          <a:noFill/>
          <a:ln>
            <a:noFill/>
          </a:ln>
        </p:spPr>
      </p:pic>
      <p:sp>
        <p:nvSpPr>
          <p:cNvPr id="171" name="Google Shape;171;p20"/>
          <p:cNvSpPr txBox="1"/>
          <p:nvPr/>
        </p:nvSpPr>
        <p:spPr>
          <a:xfrm>
            <a:off x="262302" y="6204553"/>
            <a:ext cx="193048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000" b="1" i="1">
                <a:solidFill>
                  <a:srgbClr val="002060"/>
                </a:solidFill>
                <a:latin typeface="Titillium Web"/>
                <a:ea typeface="Titillium Web"/>
                <a:cs typeface="Titillium Web"/>
                <a:sym typeface="Titillium Web"/>
              </a:rPr>
              <a:t>#forumpa2023</a:t>
            </a:r>
            <a:endParaRPr/>
          </a:p>
        </p:txBody>
      </p:sp>
      <p:pic>
        <p:nvPicPr>
          <p:cNvPr id="172" name="Google Shape;172;p20" descr="FPA - Innovazione nella Pubblica Amministrazione e Forum PA"/>
          <p:cNvPicPr preferRelativeResize="0"/>
          <p:nvPr/>
        </p:nvPicPr>
        <p:blipFill rotWithShape="1">
          <a:blip r:embed="rId5">
            <a:alphaModFix/>
          </a:blip>
          <a:srcRect/>
          <a:stretch/>
        </p:blipFill>
        <p:spPr>
          <a:xfrm>
            <a:off x="4001701" y="5702411"/>
            <a:ext cx="1110819" cy="1110819"/>
          </a:xfrm>
          <a:prstGeom prst="rect">
            <a:avLst/>
          </a:prstGeom>
          <a:noFill/>
          <a:ln>
            <a:noFill/>
          </a:ln>
        </p:spPr>
      </p:pic>
      <p:pic>
        <p:nvPicPr>
          <p:cNvPr id="173" name="Google Shape;173;p20" descr="ASviS - CAI"/>
          <p:cNvPicPr preferRelativeResize="0"/>
          <p:nvPr/>
        </p:nvPicPr>
        <p:blipFill rotWithShape="1">
          <a:blip r:embed="rId6">
            <a:alphaModFix/>
          </a:blip>
          <a:srcRect/>
          <a:stretch/>
        </p:blipFill>
        <p:spPr>
          <a:xfrm>
            <a:off x="7111012" y="5768274"/>
            <a:ext cx="1819552" cy="979092"/>
          </a:xfrm>
          <a:prstGeom prst="rect">
            <a:avLst/>
          </a:prstGeom>
          <a:noFill/>
          <a:ln>
            <a:noFill/>
          </a:ln>
        </p:spPr>
      </p:pic>
      <p:sp>
        <p:nvSpPr>
          <p:cNvPr id="174" name="Google Shape;174;p20"/>
          <p:cNvSpPr txBox="1"/>
          <p:nvPr/>
        </p:nvSpPr>
        <p:spPr>
          <a:xfrm>
            <a:off x="215170" y="553048"/>
            <a:ext cx="873252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a:solidFill>
                  <a:srgbClr val="2F5496"/>
                </a:solidFill>
                <a:latin typeface="Titillium Web"/>
                <a:ea typeface="Titillium Web"/>
                <a:cs typeface="Titillium Web"/>
                <a:sym typeface="Titillium Web"/>
              </a:rPr>
              <a:t>FORUM PA 2023</a:t>
            </a:r>
            <a:br>
              <a:rPr lang="it-IT" sz="1600" b="1" i="0">
                <a:solidFill>
                  <a:srgbClr val="2F5496"/>
                </a:solidFill>
                <a:latin typeface="Titillium Web"/>
                <a:ea typeface="Titillium Web"/>
                <a:cs typeface="Titillium Web"/>
                <a:sym typeface="Titillium Web"/>
              </a:rPr>
            </a:br>
            <a:r>
              <a:rPr lang="it-IT" sz="1200" i="0">
                <a:solidFill>
                  <a:srgbClr val="2F5496"/>
                </a:solidFill>
                <a:latin typeface="Titillium Web"/>
                <a:ea typeface="Titillium Web"/>
                <a:cs typeface="Titillium Web"/>
                <a:sym typeface="Titillium Web"/>
              </a:rPr>
              <a:t>«PA SOSTENIBILE 2023»</a:t>
            </a:r>
            <a:endParaRPr sz="1200" i="0">
              <a:solidFill>
                <a:srgbClr val="000000"/>
              </a:solidFill>
              <a:latin typeface="Quattrocento Sans"/>
              <a:ea typeface="Quattrocento Sans"/>
              <a:cs typeface="Quattrocento Sans"/>
              <a:sym typeface="Quattrocento Sans"/>
            </a:endParaRPr>
          </a:p>
          <a:p>
            <a:pPr marL="0" marR="0" lvl="0" indent="0" algn="l" rtl="0">
              <a:spcBef>
                <a:spcPts val="0"/>
              </a:spcBef>
              <a:spcAft>
                <a:spcPts val="0"/>
              </a:spcAft>
              <a:buNone/>
            </a:pPr>
            <a:r>
              <a:rPr lang="it-IT" sz="1200">
                <a:solidFill>
                  <a:srgbClr val="2F5496"/>
                </a:solidFill>
                <a:latin typeface="Titillium Web"/>
                <a:ea typeface="Titillium Web"/>
                <a:cs typeface="Titillium Web"/>
                <a:sym typeface="Titillium Web"/>
              </a:rPr>
              <a:t>I</a:t>
            </a:r>
            <a:r>
              <a:rPr lang="it-IT" sz="1200" i="0">
                <a:solidFill>
                  <a:srgbClr val="2F5496"/>
                </a:solidFill>
                <a:latin typeface="Titillium Web"/>
                <a:ea typeface="Titillium Web"/>
                <a:cs typeface="Titillium Web"/>
                <a:sym typeface="Titillium Web"/>
              </a:rPr>
              <a:t>nclusione, empowerment e persone</a:t>
            </a:r>
            <a:endParaRPr sz="1200" i="0">
              <a:solidFill>
                <a:srgbClr val="000000"/>
              </a:solidFill>
              <a:latin typeface="Quattrocento Sans"/>
              <a:ea typeface="Quattrocento Sans"/>
              <a:cs typeface="Quattrocento Sans"/>
              <a:sym typeface="Quattrocento Sans"/>
            </a:endParaRPr>
          </a:p>
        </p:txBody>
      </p:sp>
      <p:cxnSp>
        <p:nvCxnSpPr>
          <p:cNvPr id="175" name="Google Shape;175;p20"/>
          <p:cNvCxnSpPr/>
          <p:nvPr/>
        </p:nvCxnSpPr>
        <p:spPr>
          <a:xfrm>
            <a:off x="215170" y="1384917"/>
            <a:ext cx="7108908" cy="0"/>
          </a:xfrm>
          <a:prstGeom prst="straightConnector1">
            <a:avLst/>
          </a:prstGeom>
          <a:noFill/>
          <a:ln w="9525" cap="flat" cmpd="sng">
            <a:solidFill>
              <a:schemeClr val="lt1"/>
            </a:solidFill>
            <a:prstDash val="solid"/>
            <a:miter lim="800000"/>
            <a:headEnd type="none" w="sm" len="sm"/>
            <a:tailEnd type="none" w="sm" len="sm"/>
          </a:ln>
        </p:spPr>
      </p:cxnSp>
      <p:sp>
        <p:nvSpPr>
          <p:cNvPr id="176" name="Google Shape;176;p20"/>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it-IT" sz="2000" b="1" i="0" u="none" strike="noStrike" cap="none" dirty="0">
                <a:solidFill>
                  <a:srgbClr val="002060"/>
                </a:solidFill>
                <a:latin typeface="Titillium Web"/>
                <a:ea typeface="Titillium Web"/>
                <a:cs typeface="Titillium Web"/>
                <a:sym typeface="Titillium Web"/>
              </a:rPr>
              <a:t>ANAGRAFICA DEL REFERENTE</a:t>
            </a:r>
            <a:endParaRPr dirty="0"/>
          </a:p>
          <a:p>
            <a:pPr marL="0" marR="0" lvl="0" indent="0" algn="l" rtl="0">
              <a:lnSpc>
                <a:spcPct val="90000"/>
              </a:lnSpc>
              <a:spcBef>
                <a:spcPts val="0"/>
              </a:spcBef>
              <a:spcAft>
                <a:spcPts val="0"/>
              </a:spcAft>
              <a:buClr>
                <a:srgbClr val="000000"/>
              </a:buClr>
              <a:buSzPts val="2400"/>
              <a:buFont typeface="Arial"/>
              <a:buNone/>
            </a:pPr>
            <a:endParaRPr sz="2000" b="1" i="0" u="none" strike="noStrike" cap="none" dirty="0">
              <a:solidFill>
                <a:srgbClr val="002060"/>
              </a:solidFill>
              <a:latin typeface="Titillium Web"/>
              <a:ea typeface="Titillium Web"/>
              <a:cs typeface="Titillium Web"/>
              <a:sym typeface="Titillium Web"/>
            </a:endParaRPr>
          </a:p>
          <a:p>
            <a:pPr marL="0" marR="0" lvl="0" indent="0" algn="l" rtl="0">
              <a:lnSpc>
                <a:spcPct val="90000"/>
              </a:lnSpc>
              <a:spcBef>
                <a:spcPts val="0"/>
              </a:spcBef>
              <a:spcAft>
                <a:spcPts val="0"/>
              </a:spcAft>
              <a:buClr>
                <a:srgbClr val="000000"/>
              </a:buClr>
              <a:buSzPts val="2400"/>
              <a:buFont typeface="Arial"/>
              <a:buNone/>
            </a:pPr>
            <a:r>
              <a:rPr lang="it-IT" sz="2000" i="0" u="none" strike="noStrike" cap="none" dirty="0">
                <a:solidFill>
                  <a:srgbClr val="002060"/>
                </a:solidFill>
                <a:latin typeface="Titillium Web"/>
                <a:ea typeface="Titillium Web"/>
                <a:cs typeface="Titillium Web"/>
                <a:sym typeface="Titillium Web"/>
              </a:rPr>
              <a:t>Nome e Cognome</a:t>
            </a:r>
            <a:r>
              <a:rPr lang="it-IT" sz="2000" i="0" u="none" strike="noStrike" cap="none" dirty="0" smtClean="0">
                <a:solidFill>
                  <a:srgbClr val="002060"/>
                </a:solidFill>
                <a:latin typeface="Titillium Web"/>
                <a:ea typeface="Titillium Web"/>
                <a:cs typeface="Titillium Web"/>
                <a:sym typeface="Titillium Web"/>
              </a:rPr>
              <a:t>: Carlo Turci</a:t>
            </a:r>
            <a:endParaRPr dirty="0"/>
          </a:p>
          <a:p>
            <a:pPr marL="0" marR="0" lvl="0" indent="0" algn="l" rtl="0">
              <a:lnSpc>
                <a:spcPct val="90000"/>
              </a:lnSpc>
              <a:spcBef>
                <a:spcPts val="0"/>
              </a:spcBef>
              <a:spcAft>
                <a:spcPts val="0"/>
              </a:spcAft>
              <a:buClr>
                <a:srgbClr val="000000"/>
              </a:buClr>
              <a:buSzPts val="2400"/>
              <a:buFont typeface="Arial"/>
              <a:buNone/>
            </a:pPr>
            <a:r>
              <a:rPr lang="it-IT" sz="2000" i="0" u="none" strike="noStrike" cap="none" dirty="0" err="1">
                <a:solidFill>
                  <a:srgbClr val="002060"/>
                </a:solidFill>
                <a:latin typeface="Titillium Web"/>
                <a:ea typeface="Titillium Web"/>
                <a:cs typeface="Titillium Web"/>
                <a:sym typeface="Titillium Web"/>
              </a:rPr>
              <a:t>Email</a:t>
            </a:r>
            <a:r>
              <a:rPr lang="it-IT" sz="2000" i="0" u="none" strike="noStrike" cap="none" dirty="0" smtClean="0">
                <a:solidFill>
                  <a:srgbClr val="002060"/>
                </a:solidFill>
                <a:latin typeface="Titillium Web"/>
                <a:ea typeface="Titillium Web"/>
                <a:cs typeface="Titillium Web"/>
                <a:sym typeface="Titillium Web"/>
              </a:rPr>
              <a:t>: carlo</a:t>
            </a:r>
            <a:r>
              <a:rPr lang="it-IT" sz="2000" dirty="0" smtClean="0">
                <a:solidFill>
                  <a:srgbClr val="002060"/>
                </a:solidFill>
                <a:latin typeface="Titillium Web"/>
                <a:ea typeface="Titillium Web"/>
                <a:cs typeface="Titillium Web"/>
                <a:sym typeface="Titillium Web"/>
              </a:rPr>
              <a:t>.turci@aslroma4.it</a:t>
            </a:r>
            <a:endParaRPr dirty="0"/>
          </a:p>
          <a:p>
            <a:pPr marL="0" marR="0" lvl="0" indent="0" algn="l" rtl="0">
              <a:lnSpc>
                <a:spcPct val="90000"/>
              </a:lnSpc>
              <a:spcBef>
                <a:spcPts val="0"/>
              </a:spcBef>
              <a:spcAft>
                <a:spcPts val="0"/>
              </a:spcAft>
              <a:buClr>
                <a:srgbClr val="000000"/>
              </a:buClr>
              <a:buSzPts val="2400"/>
              <a:buFont typeface="Arial"/>
              <a:buNone/>
            </a:pPr>
            <a:r>
              <a:rPr lang="it-IT" sz="2000" dirty="0" smtClean="0">
                <a:solidFill>
                  <a:srgbClr val="002060"/>
                </a:solidFill>
                <a:latin typeface="Titillium Web"/>
                <a:sym typeface="Titillium Web"/>
              </a:rPr>
              <a:t>Tel. 3387453535</a:t>
            </a:r>
            <a:endParaRPr dirty="0"/>
          </a:p>
        </p:txBody>
      </p:sp>
    </p:spTree>
  </p:cSld>
  <p:clrMapOvr>
    <a:masterClrMapping/>
  </p:clrMapOvr>
</p:sld>
</file>

<file path=ppt/theme/theme1.xml><?xml version="1.0" encoding="utf-8"?>
<a:theme xmlns:a="http://schemas.openxmlformats.org/drawingml/2006/main" name="Tema di Office">
  <a:themeElements>
    <a:clrScheme name="Tema di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TotalTime>
  <Words>333</Words>
  <Application>Microsoft Office PowerPoint</Application>
  <PresentationFormat>Presentazione su schermo (4:3)</PresentationFormat>
  <Paragraphs>75</Paragraphs>
  <Slides>8</Slides>
  <Notes>8</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8</vt:i4>
      </vt:variant>
    </vt:vector>
  </HeadingPairs>
  <TitlesOfParts>
    <vt:vector size="13" baseType="lpstr">
      <vt:lpstr>Arial</vt:lpstr>
      <vt:lpstr>Titillium Web</vt:lpstr>
      <vt:lpstr>Quattrocento Sans</vt:lpstr>
      <vt:lpstr>Calibri</vt:lpstr>
      <vt:lpstr>Tema di Office</vt:lpstr>
      <vt:lpstr>Diapositiva 1</vt:lpstr>
      <vt:lpstr>Diapositiva 2</vt:lpstr>
      <vt:lpstr>Diapositiva 3</vt:lpstr>
      <vt:lpstr>Diapositiva 4</vt:lpstr>
      <vt:lpstr>Diapositiva 5</vt:lpstr>
      <vt:lpstr>Diapositiva 6</vt:lpstr>
      <vt:lpstr>Diapositiva 7</vt:lpstr>
      <vt:lpstr>Diapositiva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HP Intel</dc:creator>
  <cp:lastModifiedBy>Fin</cp:lastModifiedBy>
  <cp:revision>5</cp:revision>
  <dcterms:modified xsi:type="dcterms:W3CDTF">2023-04-04T23:04:30Z</dcterms:modified>
</cp:coreProperties>
</file>